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4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73.jpg" ContentType="image/jpeg"/>
  <Override PartName="/ppt/notesSlides/notesSlide13.xml" ContentType="application/vnd.openxmlformats-officedocument.presentationml.notesSlide+xml"/>
  <Override PartName="/ppt/media/image90.jpg" ContentType="image/jpeg"/>
  <Override PartName="/ppt/media/image118.jpg" ContentType="image/jpeg"/>
  <Override PartName="/ppt/notesSlides/notesSlide14.xml" ContentType="application/vnd.openxmlformats-officedocument.presentationml.notesSlide+xml"/>
  <Override PartName="/ppt/media/image125.jp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334" r:id="rId4"/>
    <p:sldId id="259" r:id="rId5"/>
    <p:sldId id="260" r:id="rId6"/>
    <p:sldId id="373" r:id="rId7"/>
    <p:sldId id="305" r:id="rId8"/>
    <p:sldId id="265" r:id="rId9"/>
    <p:sldId id="425" r:id="rId10"/>
    <p:sldId id="342" r:id="rId11"/>
    <p:sldId id="520" r:id="rId12"/>
    <p:sldId id="521" r:id="rId13"/>
    <p:sldId id="552" r:id="rId14"/>
    <p:sldId id="519" r:id="rId15"/>
    <p:sldId id="523" r:id="rId16"/>
    <p:sldId id="524" r:id="rId17"/>
    <p:sldId id="525" r:id="rId18"/>
    <p:sldId id="522" r:id="rId19"/>
    <p:sldId id="469" r:id="rId20"/>
    <p:sldId id="527" r:id="rId21"/>
    <p:sldId id="528" r:id="rId22"/>
    <p:sldId id="482" r:id="rId23"/>
    <p:sldId id="529" r:id="rId24"/>
    <p:sldId id="530" r:id="rId25"/>
    <p:sldId id="531" r:id="rId26"/>
    <p:sldId id="532" r:id="rId27"/>
    <p:sldId id="533" r:id="rId28"/>
    <p:sldId id="480" r:id="rId29"/>
    <p:sldId id="535" r:id="rId30"/>
    <p:sldId id="536" r:id="rId31"/>
    <p:sldId id="537" r:id="rId32"/>
    <p:sldId id="538" r:id="rId33"/>
    <p:sldId id="534" r:id="rId34"/>
    <p:sldId id="540" r:id="rId35"/>
    <p:sldId id="541" r:id="rId36"/>
    <p:sldId id="542" r:id="rId37"/>
    <p:sldId id="543" r:id="rId38"/>
    <p:sldId id="544" r:id="rId39"/>
    <p:sldId id="545" r:id="rId40"/>
    <p:sldId id="546" r:id="rId41"/>
    <p:sldId id="547" r:id="rId42"/>
    <p:sldId id="404" r:id="rId43"/>
    <p:sldId id="341" r:id="rId44"/>
    <p:sldId id="406" r:id="rId45"/>
    <p:sldId id="405" r:id="rId46"/>
    <p:sldId id="426" r:id="rId47"/>
    <p:sldId id="407" r:id="rId48"/>
    <p:sldId id="422" r:id="rId49"/>
    <p:sldId id="548" r:id="rId50"/>
    <p:sldId id="549" r:id="rId51"/>
    <p:sldId id="550" r:id="rId52"/>
    <p:sldId id="553" r:id="rId53"/>
    <p:sldId id="385" r:id="rId54"/>
    <p:sldId id="270" r:id="rId55"/>
    <p:sldId id="560" r:id="rId56"/>
    <p:sldId id="561" r:id="rId57"/>
    <p:sldId id="562" r:id="rId58"/>
    <p:sldId id="393" r:id="rId59"/>
    <p:sldId id="273" r:id="rId60"/>
    <p:sldId id="390" r:id="rId61"/>
    <p:sldId id="551" r:id="rId62"/>
    <p:sldId id="539" r:id="rId63"/>
    <p:sldId id="554" r:id="rId64"/>
    <p:sldId id="556" r:id="rId65"/>
    <p:sldId id="557" r:id="rId66"/>
    <p:sldId id="558" r:id="rId67"/>
    <p:sldId id="559" r:id="rId68"/>
    <p:sldId id="555" r:id="rId69"/>
    <p:sldId id="526" r:id="rId70"/>
    <p:sldId id="492" r:id="rId71"/>
    <p:sldId id="377" r:id="rId72"/>
    <p:sldId id="302" r:id="rId73"/>
    <p:sldId id="335" r:id="rId74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F9FC"/>
    <a:srgbClr val="FFD437"/>
    <a:srgbClr val="FFD966"/>
    <a:srgbClr val="0000FF"/>
    <a:srgbClr val="FF00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90"/>
    <p:restoredTop sz="97030"/>
  </p:normalViewPr>
  <p:slideViewPr>
    <p:cSldViewPr>
      <p:cViewPr varScale="1">
        <p:scale>
          <a:sx n="208" d="100"/>
          <a:sy n="208" d="100"/>
        </p:scale>
        <p:origin x="24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013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380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416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877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28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380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306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93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35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71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566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151010204407/http:/deeplearning.cs.cmu.edu/pdfs/Cybenko.pdf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4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9oDe4Yq4E0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0" Type="http://schemas.openxmlformats.org/officeDocument/2006/relationships/image" Target="../media/image290.png"/><Relationship Id="rId9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10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96.pn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_k8cpsNWY" TargetMode="External"/><Relationship Id="rId2" Type="http://schemas.openxmlformats.org/officeDocument/2006/relationships/hyperlink" Target="https://www.youtube.com/watch?v=JwpFvFpbOGc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Введение в нейросети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История нейросетей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C688C-765D-AD49-B23A-17F33844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Рост вычислительной мощности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690AFE-85E0-454A-BD45-73107BA8DE45}"/>
              </a:ext>
            </a:extLst>
          </p:cNvPr>
          <p:cNvGrpSpPr/>
          <p:nvPr/>
        </p:nvGrpSpPr>
        <p:grpSpPr>
          <a:xfrm>
            <a:off x="914400" y="895350"/>
            <a:ext cx="6952593" cy="4114800"/>
            <a:chOff x="914400" y="895350"/>
            <a:chExt cx="6952593" cy="4114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28A0A0-C473-FD42-89A0-1D2499AC9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5" b="10000"/>
            <a:stretch/>
          </p:blipFill>
          <p:spPr>
            <a:xfrm>
              <a:off x="914400" y="895350"/>
              <a:ext cx="6952593" cy="411480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849A58A-3118-4D4C-9621-CCF902D3F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3600" y="2158950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582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7A4E-FE50-B94E-BF13-49A84E31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развития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47164-D601-964D-9BC7-ADA055F6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7"/>
          <a:stretch/>
        </p:blipFill>
        <p:spPr>
          <a:xfrm>
            <a:off x="0" y="895350"/>
            <a:ext cx="9144000" cy="40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8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80E6A-34BD-D74B-BADC-61C8C922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Рост данных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E265D-F1C1-9A4F-A875-ED575C06B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150"/>
            <a:ext cx="7620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3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Биологический нейрон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662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3BCB02-7EDC-BA4F-BF10-BB1BE2B2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биологического нейрона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6EB02-AE02-9340-BCAF-782FC0465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5" y="1733550"/>
            <a:ext cx="5486400" cy="2505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A28EB9-1B46-C543-920C-D94A5CBF18D6}"/>
              </a:ext>
            </a:extLst>
          </p:cNvPr>
          <p:cNvSpPr txBox="1"/>
          <p:nvPr/>
        </p:nvSpPr>
        <p:spPr>
          <a:xfrm>
            <a:off x="6629400" y="1276350"/>
            <a:ext cx="2062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/>
              <a:t>Свойство</a:t>
            </a:r>
          </a:p>
          <a:p>
            <a:r>
              <a:rPr lang="ru-RU" dirty="0"/>
              <a:t>Накапливает заряд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2466A9-88BB-A442-9F52-071B2FEEF805}"/>
              </a:ext>
            </a:extLst>
          </p:cNvPr>
          <p:cNvSpPr/>
          <p:nvPr/>
        </p:nvSpPr>
        <p:spPr>
          <a:xfrm>
            <a:off x="990600" y="2800350"/>
            <a:ext cx="12954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AF1566-52A6-704B-B98F-2B47DE820F7A}"/>
              </a:ext>
            </a:extLst>
          </p:cNvPr>
          <p:cNvCxnSpPr/>
          <p:nvPr/>
        </p:nvCxnSpPr>
        <p:spPr>
          <a:xfrm>
            <a:off x="2286000" y="3943350"/>
            <a:ext cx="914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5A34F1-503A-5C44-84AA-E28F7C81E75A}"/>
              </a:ext>
            </a:extLst>
          </p:cNvPr>
          <p:cNvSpPr/>
          <p:nvPr/>
        </p:nvSpPr>
        <p:spPr>
          <a:xfrm>
            <a:off x="6974748" y="2808440"/>
            <a:ext cx="1371600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Тело нейрона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6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F6EB02-AE02-9340-BCAF-782FC0465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5" y="1733550"/>
            <a:ext cx="5486400" cy="250545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92466A9-88BB-A442-9F52-071B2FEEF805}"/>
              </a:ext>
            </a:extLst>
          </p:cNvPr>
          <p:cNvSpPr/>
          <p:nvPr/>
        </p:nvSpPr>
        <p:spPr>
          <a:xfrm>
            <a:off x="1447800" y="1700017"/>
            <a:ext cx="914400" cy="103679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BCB02-7EDC-BA4F-BF10-BB1BE2B2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биологического нейрона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28EB9-1B46-C543-920C-D94A5CBF18D6}"/>
              </a:ext>
            </a:extLst>
          </p:cNvPr>
          <p:cNvSpPr txBox="1"/>
          <p:nvPr/>
        </p:nvSpPr>
        <p:spPr>
          <a:xfrm>
            <a:off x="6629400" y="1276350"/>
            <a:ext cx="2205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/>
              <a:t>Свойство</a:t>
            </a:r>
          </a:p>
          <a:p>
            <a:r>
              <a:rPr lang="ru-RU" dirty="0"/>
              <a:t>Принимают сигналы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AF1566-52A6-704B-B98F-2B47DE820F7A}"/>
              </a:ext>
            </a:extLst>
          </p:cNvPr>
          <p:cNvCxnSpPr/>
          <p:nvPr/>
        </p:nvCxnSpPr>
        <p:spPr>
          <a:xfrm>
            <a:off x="2817865" y="2495550"/>
            <a:ext cx="9144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5A34F1-503A-5C44-84AA-E28F7C81E75A}"/>
              </a:ext>
            </a:extLst>
          </p:cNvPr>
          <p:cNvSpPr/>
          <p:nvPr/>
        </p:nvSpPr>
        <p:spPr>
          <a:xfrm>
            <a:off x="6974748" y="2808440"/>
            <a:ext cx="1371600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Тело нейрона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9A71A0-0DA3-114E-91A5-46854BBE358B}"/>
              </a:ext>
            </a:extLst>
          </p:cNvPr>
          <p:cNvSpPr/>
          <p:nvPr/>
        </p:nvSpPr>
        <p:spPr>
          <a:xfrm>
            <a:off x="533400" y="1700017"/>
            <a:ext cx="914400" cy="103679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EDC967-2A14-D049-8C2D-CAAF37B36F9F}"/>
              </a:ext>
            </a:extLst>
          </p:cNvPr>
          <p:cNvSpPr/>
          <p:nvPr/>
        </p:nvSpPr>
        <p:spPr>
          <a:xfrm>
            <a:off x="609600" y="3424955"/>
            <a:ext cx="914400" cy="103679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1976BC1C-9547-2C4D-96C9-9E3D7ED03D01}"/>
              </a:ext>
            </a:extLst>
          </p:cNvPr>
          <p:cNvCxnSpPr>
            <a:stCxn id="10" idx="0"/>
          </p:cNvCxnSpPr>
          <p:nvPr/>
        </p:nvCxnSpPr>
        <p:spPr>
          <a:xfrm rot="16200000" flipV="1">
            <a:off x="7293329" y="2441221"/>
            <a:ext cx="693890" cy="40548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0DD80A8-C3BD-A04D-A1FF-0DD85145EC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95216" y="2288456"/>
            <a:ext cx="693891" cy="346076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18480A7-4F74-C848-BB4F-B022F2516F64}"/>
              </a:ext>
            </a:extLst>
          </p:cNvPr>
          <p:cNvCxnSpPr>
            <a:cxnSpLocks/>
          </p:cNvCxnSpPr>
          <p:nvPr/>
        </p:nvCxnSpPr>
        <p:spPr>
          <a:xfrm rot="5400000">
            <a:off x="7730258" y="2309096"/>
            <a:ext cx="693887" cy="304799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36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F6EB02-AE02-9340-BCAF-782FC0465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5" y="1733550"/>
            <a:ext cx="5486400" cy="25054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3BCB02-7EDC-BA4F-BF10-BB1BE2B2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биологического нейрона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28EB9-1B46-C543-920C-D94A5CBF18D6}"/>
              </a:ext>
            </a:extLst>
          </p:cNvPr>
          <p:cNvSpPr txBox="1"/>
          <p:nvPr/>
        </p:nvSpPr>
        <p:spPr>
          <a:xfrm>
            <a:off x="6629400" y="1276350"/>
            <a:ext cx="1828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/>
              <a:t>Свойство</a:t>
            </a:r>
          </a:p>
          <a:p>
            <a:r>
              <a:rPr lang="ru-RU" dirty="0"/>
              <a:t>Передает сигнал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AF1566-52A6-704B-B98F-2B47DE820F7A}"/>
              </a:ext>
            </a:extLst>
          </p:cNvPr>
          <p:cNvCxnSpPr>
            <a:cxnSpLocks/>
          </p:cNvCxnSpPr>
          <p:nvPr/>
        </p:nvCxnSpPr>
        <p:spPr>
          <a:xfrm>
            <a:off x="3810000" y="2736807"/>
            <a:ext cx="609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5A34F1-503A-5C44-84AA-E28F7C81E75A}"/>
              </a:ext>
            </a:extLst>
          </p:cNvPr>
          <p:cNvSpPr/>
          <p:nvPr/>
        </p:nvSpPr>
        <p:spPr>
          <a:xfrm>
            <a:off x="6974748" y="2808440"/>
            <a:ext cx="1371600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Тело нейрона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EDC967-2A14-D049-8C2D-CAAF37B36F9F}"/>
              </a:ext>
            </a:extLst>
          </p:cNvPr>
          <p:cNvSpPr/>
          <p:nvPr/>
        </p:nvSpPr>
        <p:spPr>
          <a:xfrm rot="20726764">
            <a:off x="2309161" y="2855116"/>
            <a:ext cx="3429000" cy="8599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1976BC1C-9547-2C4D-96C9-9E3D7ED03D01}"/>
              </a:ext>
            </a:extLst>
          </p:cNvPr>
          <p:cNvCxnSpPr>
            <a:stCxn id="10" idx="0"/>
          </p:cNvCxnSpPr>
          <p:nvPr/>
        </p:nvCxnSpPr>
        <p:spPr>
          <a:xfrm rot="16200000" flipV="1">
            <a:off x="7293329" y="2441221"/>
            <a:ext cx="693890" cy="40548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0DD80A8-C3BD-A04D-A1FF-0DD85145EC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95216" y="2288456"/>
            <a:ext cx="693891" cy="346076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18480A7-4F74-C848-BB4F-B022F2516F64}"/>
              </a:ext>
            </a:extLst>
          </p:cNvPr>
          <p:cNvCxnSpPr>
            <a:cxnSpLocks/>
          </p:cNvCxnSpPr>
          <p:nvPr/>
        </p:nvCxnSpPr>
        <p:spPr>
          <a:xfrm rot="5400000">
            <a:off x="7730258" y="2309096"/>
            <a:ext cx="693887" cy="304799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3897FE-D60A-9749-ABE8-3F952E42CEB4}"/>
              </a:ext>
            </a:extLst>
          </p:cNvPr>
          <p:cNvCxnSpPr>
            <a:stCxn id="10" idx="2"/>
          </p:cNvCxnSpPr>
          <p:nvPr/>
        </p:nvCxnSpPr>
        <p:spPr>
          <a:xfrm>
            <a:off x="7660548" y="3799040"/>
            <a:ext cx="0" cy="7539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3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Модель нейрона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35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нейрона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C82F42-8A56-1D46-B37B-DD304590FBF5}"/>
              </a:ext>
            </a:extLst>
          </p:cNvPr>
          <p:cNvGrpSpPr/>
          <p:nvPr/>
        </p:nvGrpSpPr>
        <p:grpSpPr>
          <a:xfrm>
            <a:off x="152400" y="1200150"/>
            <a:ext cx="5834857" cy="3168642"/>
            <a:chOff x="152400" y="1200150"/>
            <a:chExt cx="5834857" cy="31686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D374C5-B244-9B47-9487-0D3A769FF66F}"/>
                </a:ext>
              </a:extLst>
            </p:cNvPr>
            <p:cNvGrpSpPr/>
            <p:nvPr/>
          </p:nvGrpSpPr>
          <p:grpSpPr>
            <a:xfrm>
              <a:off x="152400" y="1200150"/>
              <a:ext cx="5834857" cy="3168642"/>
              <a:chOff x="152400" y="1200150"/>
              <a:chExt cx="5834857" cy="316864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7C580C5-9AD2-2C44-B6B3-14BAA103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1200150"/>
                <a:ext cx="5834857" cy="3168642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4009C99-C733-0640-B37A-B2138511BDC2}"/>
                  </a:ext>
                </a:extLst>
              </p:cNvPr>
              <p:cNvSpPr/>
              <p:nvPr/>
            </p:nvSpPr>
            <p:spPr>
              <a:xfrm>
                <a:off x="3505200" y="3181349"/>
                <a:ext cx="417450" cy="407257"/>
              </a:xfrm>
              <a:prstGeom prst="rect">
                <a:avLst/>
              </a:prstGeom>
              <a:noFill/>
              <a:ln>
                <a:solidFill>
                  <a:srgbClr val="FFD4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EC4E65-8641-744C-A088-CA907207F64F}"/>
                </a:ext>
              </a:extLst>
            </p:cNvPr>
            <p:cNvSpPr/>
            <p:nvPr/>
          </p:nvSpPr>
          <p:spPr>
            <a:xfrm>
              <a:off x="914400" y="1581150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A34E90-BFFE-524B-B588-DD9BEDF26406}"/>
                </a:ext>
              </a:extLst>
            </p:cNvPr>
            <p:cNvSpPr/>
            <p:nvPr/>
          </p:nvSpPr>
          <p:spPr>
            <a:xfrm>
              <a:off x="911268" y="2450576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150C08-F49B-8B46-B810-C020DB3576B2}"/>
                </a:ext>
              </a:extLst>
            </p:cNvPr>
            <p:cNvSpPr/>
            <p:nvPr/>
          </p:nvSpPr>
          <p:spPr>
            <a:xfrm>
              <a:off x="911268" y="3385837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CD1FD87-E0CD-7640-A011-2BD51FAF990A}"/>
              </a:ext>
            </a:extLst>
          </p:cNvPr>
          <p:cNvSpPr txBox="1"/>
          <p:nvPr/>
        </p:nvSpPr>
        <p:spPr>
          <a:xfrm>
            <a:off x="6248400" y="971550"/>
            <a:ext cx="281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Дендриты – </a:t>
            </a:r>
          </a:p>
          <a:p>
            <a:r>
              <a:rPr lang="ru-RU" dirty="0"/>
              <a:t>входы нейрона</a:t>
            </a:r>
          </a:p>
          <a:p>
            <a:endParaRPr lang="ru-RU" dirty="0"/>
          </a:p>
          <a:p>
            <a:r>
              <a:rPr lang="ru-RU" dirty="0"/>
              <a:t>Тело нейрона – </a:t>
            </a:r>
            <a:br>
              <a:rPr lang="ru-RU" dirty="0"/>
            </a:br>
            <a:r>
              <a:rPr lang="ru-RU" dirty="0"/>
              <a:t>сумматор </a:t>
            </a:r>
          </a:p>
          <a:p>
            <a:endParaRPr lang="ru-RU" dirty="0"/>
          </a:p>
          <a:p>
            <a:r>
              <a:rPr lang="ru-RU" dirty="0"/>
              <a:t>Аксон – </a:t>
            </a:r>
            <a:br>
              <a:rPr lang="ru-RU" dirty="0"/>
            </a:br>
            <a:r>
              <a:rPr lang="ru-RU" dirty="0"/>
              <a:t>выход нейрона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6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нейрона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C82F42-8A56-1D46-B37B-DD304590FBF5}"/>
              </a:ext>
            </a:extLst>
          </p:cNvPr>
          <p:cNvGrpSpPr/>
          <p:nvPr/>
        </p:nvGrpSpPr>
        <p:grpSpPr>
          <a:xfrm>
            <a:off x="152400" y="1200150"/>
            <a:ext cx="5834857" cy="3168642"/>
            <a:chOff x="152400" y="1200150"/>
            <a:chExt cx="5834857" cy="31686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D374C5-B244-9B47-9487-0D3A769FF66F}"/>
                </a:ext>
              </a:extLst>
            </p:cNvPr>
            <p:cNvGrpSpPr/>
            <p:nvPr/>
          </p:nvGrpSpPr>
          <p:grpSpPr>
            <a:xfrm>
              <a:off x="152400" y="1200150"/>
              <a:ext cx="5834857" cy="3168642"/>
              <a:chOff x="152400" y="1200150"/>
              <a:chExt cx="5834857" cy="316864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7C580C5-9AD2-2C44-B6B3-14BAA103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1200150"/>
                <a:ext cx="5834857" cy="3168642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4009C99-C733-0640-B37A-B2138511BDC2}"/>
                  </a:ext>
                </a:extLst>
              </p:cNvPr>
              <p:cNvSpPr/>
              <p:nvPr/>
            </p:nvSpPr>
            <p:spPr>
              <a:xfrm>
                <a:off x="3505200" y="3181349"/>
                <a:ext cx="417450" cy="407257"/>
              </a:xfrm>
              <a:prstGeom prst="rect">
                <a:avLst/>
              </a:prstGeom>
              <a:noFill/>
              <a:ln>
                <a:solidFill>
                  <a:srgbClr val="FFD4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EC4E65-8641-744C-A088-CA907207F64F}"/>
                </a:ext>
              </a:extLst>
            </p:cNvPr>
            <p:cNvSpPr/>
            <p:nvPr/>
          </p:nvSpPr>
          <p:spPr>
            <a:xfrm>
              <a:off x="914400" y="1581150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A34E90-BFFE-524B-B588-DD9BEDF26406}"/>
                </a:ext>
              </a:extLst>
            </p:cNvPr>
            <p:cNvSpPr/>
            <p:nvPr/>
          </p:nvSpPr>
          <p:spPr>
            <a:xfrm>
              <a:off x="911268" y="2450576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150C08-F49B-8B46-B810-C020DB3576B2}"/>
                </a:ext>
              </a:extLst>
            </p:cNvPr>
            <p:cNvSpPr/>
            <p:nvPr/>
          </p:nvSpPr>
          <p:spPr>
            <a:xfrm>
              <a:off x="911268" y="3385837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/>
              <p:nvPr/>
            </p:nvSpPr>
            <p:spPr>
              <a:xfrm>
                <a:off x="6249291" y="2198604"/>
                <a:ext cx="2819400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291" y="2198604"/>
                <a:ext cx="2819400" cy="848566"/>
              </a:xfrm>
              <a:prstGeom prst="rect">
                <a:avLst/>
              </a:prstGeom>
              <a:blipFill>
                <a:blip r:embed="rId3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/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/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/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/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/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/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/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D2A70A3-0128-9847-99E1-39030DFB2EA4}"/>
              </a:ext>
            </a:extLst>
          </p:cNvPr>
          <p:cNvSpPr txBox="1"/>
          <p:nvPr/>
        </p:nvSpPr>
        <p:spPr>
          <a:xfrm>
            <a:off x="0" y="995206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входные сигналы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96A532-B038-AC43-BFDB-B5C47246386F}"/>
              </a:ext>
            </a:extLst>
          </p:cNvPr>
          <p:cNvSpPr txBox="1"/>
          <p:nvPr/>
        </p:nvSpPr>
        <p:spPr>
          <a:xfrm>
            <a:off x="1216068" y="445202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chemeClr val="accent6">
                    <a:lumMod val="75000"/>
                  </a:schemeClr>
                </a:solidFill>
              </a:rPr>
              <a:t>синаптические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 веса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53E1DF-8351-534F-9AEF-4EFDA7FF8271}"/>
              </a:ext>
            </a:extLst>
          </p:cNvPr>
          <p:cNvSpPr txBox="1"/>
          <p:nvPr/>
        </p:nvSpPr>
        <p:spPr>
          <a:xfrm>
            <a:off x="3581400" y="3877429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смещение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4CEF205-5750-6247-9DC0-0FB248AC2C9F}"/>
              </a:ext>
            </a:extLst>
          </p:cNvPr>
          <p:cNvCxnSpPr>
            <a:cxnSpLocks/>
            <a:stCxn id="28" idx="0"/>
            <a:endCxn id="10" idx="3"/>
          </p:cNvCxnSpPr>
          <p:nvPr/>
        </p:nvCxnSpPr>
        <p:spPr>
          <a:xfrm rot="16200000" flipV="1">
            <a:off x="3806716" y="3500913"/>
            <a:ext cx="492451" cy="260582"/>
          </a:xfrm>
          <a:prstGeom prst="curvedConnector2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7FBBC403-75AC-CD4C-BB49-7BA8225A437F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>
            <a:off x="826687" y="1496112"/>
            <a:ext cx="616635" cy="313971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5F23EC5B-4122-744E-B61F-B3231B7A94A4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383640" y="1979754"/>
            <a:ext cx="1536070" cy="280630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7B014290-8503-7045-ABDE-5C7F1FC4F712}"/>
              </a:ext>
            </a:extLst>
          </p:cNvPr>
          <p:cNvCxnSpPr>
            <a:cxnSpLocks/>
            <a:endCxn id="2" idx="3"/>
          </p:cNvCxnSpPr>
          <p:nvPr/>
        </p:nvCxnSpPr>
        <p:spPr>
          <a:xfrm rot="5400000">
            <a:off x="-79221" y="2447939"/>
            <a:ext cx="2467117" cy="275307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2474166-F717-8E41-AD64-EE1020BCDFF0}"/>
              </a:ext>
            </a:extLst>
          </p:cNvPr>
          <p:cNvCxnSpPr>
            <a:stCxn id="25" idx="0"/>
            <a:endCxn id="19" idx="3"/>
          </p:cNvCxnSpPr>
          <p:nvPr/>
        </p:nvCxnSpPr>
        <p:spPr>
          <a:xfrm rot="16200000" flipV="1">
            <a:off x="1852089" y="4008260"/>
            <a:ext cx="574594" cy="312931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EEAD7197-E612-9249-8429-A8D20E569343}"/>
              </a:ext>
            </a:extLst>
          </p:cNvPr>
          <p:cNvCxnSpPr>
            <a:cxnSpLocks/>
            <a:stCxn id="25" idx="0"/>
            <a:endCxn id="22" idx="3"/>
          </p:cNvCxnSpPr>
          <p:nvPr/>
        </p:nvCxnSpPr>
        <p:spPr>
          <a:xfrm rot="16200000" flipV="1">
            <a:off x="1378246" y="3534418"/>
            <a:ext cx="1519618" cy="315592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815AF6E9-81F7-9A40-BE37-66AC403A3D53}"/>
              </a:ext>
            </a:extLst>
          </p:cNvPr>
          <p:cNvCxnSpPr>
            <a:stCxn id="25" idx="0"/>
            <a:endCxn id="23" idx="3"/>
          </p:cNvCxnSpPr>
          <p:nvPr/>
        </p:nvCxnSpPr>
        <p:spPr>
          <a:xfrm rot="16200000" flipV="1">
            <a:off x="904473" y="3060644"/>
            <a:ext cx="2468106" cy="314651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E952760-7803-1441-8EB9-B72988044849}"/>
              </a:ext>
            </a:extLst>
          </p:cNvPr>
          <p:cNvSpPr txBox="1"/>
          <p:nvPr/>
        </p:nvSpPr>
        <p:spPr>
          <a:xfrm>
            <a:off x="4660265" y="1759469"/>
            <a:ext cx="1218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Функция активации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/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solidFill>
                <a:srgbClr val="F9F9FC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591D4D37-183E-7246-BCFE-60D2747E1987}"/>
              </a:ext>
            </a:extLst>
          </p:cNvPr>
          <p:cNvCxnSpPr>
            <a:stCxn id="60" idx="2"/>
            <a:endCxn id="61" idx="3"/>
          </p:cNvCxnSpPr>
          <p:nvPr/>
        </p:nvCxnSpPr>
        <p:spPr>
          <a:xfrm rot="5400000">
            <a:off x="4884159" y="2557016"/>
            <a:ext cx="536368" cy="233936"/>
          </a:xfrm>
          <a:prstGeom prst="curved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26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/>
              <p:nvPr/>
            </p:nvSpPr>
            <p:spPr>
              <a:xfrm>
                <a:off x="6249291" y="2198604"/>
                <a:ext cx="2819400" cy="140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291" y="2198604"/>
                <a:ext cx="2819400" cy="1402756"/>
              </a:xfrm>
              <a:prstGeom prst="rect">
                <a:avLst/>
              </a:prstGeom>
              <a:blipFill>
                <a:blip r:embed="rId2"/>
                <a:stretch>
                  <a:fillRect t="-61261" b="-5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/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/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/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/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/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/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/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/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solidFill>
                <a:srgbClr val="F9F9FC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5DB23A-89C1-8F4E-AEEE-726612BB6DEA}"/>
              </a:ext>
            </a:extLst>
          </p:cNvPr>
          <p:cNvGrpSpPr/>
          <p:nvPr/>
        </p:nvGrpSpPr>
        <p:grpSpPr>
          <a:xfrm>
            <a:off x="304800" y="1426624"/>
            <a:ext cx="5834857" cy="3168642"/>
            <a:chOff x="152400" y="1236374"/>
            <a:chExt cx="5834857" cy="31686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59D83B-DB01-F346-8B74-64292E310454}"/>
                </a:ext>
              </a:extLst>
            </p:cNvPr>
            <p:cNvGrpSpPr/>
            <p:nvPr/>
          </p:nvGrpSpPr>
          <p:grpSpPr>
            <a:xfrm>
              <a:off x="152400" y="1236374"/>
              <a:ext cx="5834857" cy="3168642"/>
              <a:chOff x="152400" y="1236374"/>
              <a:chExt cx="5834857" cy="316864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DC82F42-8A56-1D46-B37B-DD304590FBF5}"/>
                  </a:ext>
                </a:extLst>
              </p:cNvPr>
              <p:cNvGrpSpPr/>
              <p:nvPr/>
            </p:nvGrpSpPr>
            <p:grpSpPr>
              <a:xfrm>
                <a:off x="152400" y="1236374"/>
                <a:ext cx="5834857" cy="3168642"/>
                <a:chOff x="152400" y="1236374"/>
                <a:chExt cx="5834857" cy="3168642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7C580C5-9AD2-2C44-B6B3-14BAA103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400" y="1236374"/>
                  <a:ext cx="5834857" cy="3168642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3EC4E65-8641-744C-A088-CA907207F64F}"/>
                    </a:ext>
                  </a:extLst>
                </p:cNvPr>
                <p:cNvSpPr/>
                <p:nvPr/>
              </p:nvSpPr>
              <p:spPr>
                <a:xfrm>
                  <a:off x="914400" y="1581150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EA34E90-BFFE-524B-B588-DD9BEDF26406}"/>
                    </a:ext>
                  </a:extLst>
                </p:cNvPr>
                <p:cNvSpPr/>
                <p:nvPr/>
              </p:nvSpPr>
              <p:spPr>
                <a:xfrm>
                  <a:off x="906298" y="2491414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B150C08-F49B-8B46-B810-C020DB3576B2}"/>
                    </a:ext>
                  </a:extLst>
                </p:cNvPr>
                <p:cNvSpPr/>
                <p:nvPr/>
              </p:nvSpPr>
              <p:spPr>
                <a:xfrm>
                  <a:off x="911268" y="3385837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FC97D4-0541-CF41-9174-4CA6FEEA55B8}"/>
                  </a:ext>
                </a:extLst>
              </p:cNvPr>
              <p:cNvSpPr/>
              <p:nvPr/>
            </p:nvSpPr>
            <p:spPr>
              <a:xfrm>
                <a:off x="3308196" y="1394700"/>
                <a:ext cx="1532316" cy="872250"/>
              </a:xfrm>
              <a:prstGeom prst="rect">
                <a:avLst/>
              </a:prstGeom>
              <a:solidFill>
                <a:srgbClr val="F9F9FC"/>
              </a:solidFill>
              <a:ln>
                <a:solidFill>
                  <a:srgbClr val="F9F9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727762-2566-6D4A-A678-B83671252933}"/>
                </a:ext>
              </a:extLst>
            </p:cNvPr>
            <p:cNvSpPr/>
            <p:nvPr/>
          </p:nvSpPr>
          <p:spPr>
            <a:xfrm>
              <a:off x="228600" y="1504950"/>
              <a:ext cx="609600" cy="2819400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2A8C14-9758-EC42-94DD-E6909A95D41E}"/>
                  </a:ext>
                </a:extLst>
              </p:cNvPr>
              <p:cNvSpPr txBox="1"/>
              <p:nvPr/>
            </p:nvSpPr>
            <p:spPr>
              <a:xfrm>
                <a:off x="691122" y="383568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2A8C14-9758-EC42-94DD-E6909A95D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22" y="3835680"/>
                <a:ext cx="4660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B11CBD-AA8B-7A40-94C7-6B62996931A6}"/>
                  </a:ext>
                </a:extLst>
              </p:cNvPr>
              <p:cNvSpPr txBox="1"/>
              <p:nvPr/>
            </p:nvSpPr>
            <p:spPr>
              <a:xfrm>
                <a:off x="685800" y="2904633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B11CBD-AA8B-7A40-94C7-6B6299693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04633"/>
                <a:ext cx="4607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5AA15-2C31-3049-865E-6CD1092E8BCD}"/>
                  </a:ext>
                </a:extLst>
              </p:cNvPr>
              <p:cNvSpPr txBox="1"/>
              <p:nvPr/>
            </p:nvSpPr>
            <p:spPr>
              <a:xfrm>
                <a:off x="251753" y="2049657"/>
                <a:ext cx="895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5AA15-2C31-3049-865E-6CD1092E8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3" y="2049657"/>
                <a:ext cx="89569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6E0C4A-8144-1649-AB3D-9C9B0CEF8455}"/>
                  </a:ext>
                </a:extLst>
              </p:cNvPr>
              <p:cNvSpPr txBox="1"/>
              <p:nvPr/>
            </p:nvSpPr>
            <p:spPr>
              <a:xfrm>
                <a:off x="1616322" y="3893958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6E0C4A-8144-1649-AB3D-9C9B0CEF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322" y="3893958"/>
                <a:ext cx="50712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D2936B-0A9F-DA4B-B4F8-0F831FADFB3F}"/>
                  </a:ext>
                </a:extLst>
              </p:cNvPr>
              <p:cNvSpPr txBox="1"/>
              <p:nvPr/>
            </p:nvSpPr>
            <p:spPr>
              <a:xfrm>
                <a:off x="1613661" y="2948934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D2936B-0A9F-DA4B-B4F8-0F831FAD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61" y="2948934"/>
                <a:ext cx="50180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43C5E3-29B0-B243-894B-C24927417521}"/>
                  </a:ext>
                </a:extLst>
              </p:cNvPr>
              <p:cNvSpPr txBox="1"/>
              <p:nvPr/>
            </p:nvSpPr>
            <p:spPr>
              <a:xfrm>
                <a:off x="1392202" y="1556500"/>
                <a:ext cx="9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43C5E3-29B0-B243-894B-C24927417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02" y="1556500"/>
                <a:ext cx="93859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C84E5A-24F8-8D4D-9424-7F6758E161F2}"/>
                  </a:ext>
                </a:extLst>
              </p:cNvPr>
              <p:cNvSpPr txBox="1"/>
              <p:nvPr/>
            </p:nvSpPr>
            <p:spPr>
              <a:xfrm>
                <a:off x="1613661" y="202642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C84E5A-24F8-8D4D-9424-7F6758E16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61" y="2026429"/>
                <a:ext cx="50712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76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47364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Простейшие нейроны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445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«НЕ»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A5E9BF-57FC-4847-812F-A9CCEE1D3FB6}"/>
              </a:ext>
            </a:extLst>
          </p:cNvPr>
          <p:cNvSpPr/>
          <p:nvPr/>
        </p:nvSpPr>
        <p:spPr>
          <a:xfrm>
            <a:off x="5105400" y="2038350"/>
            <a:ext cx="1371600" cy="1295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E97A4A-891F-FD41-B7AA-52A0E1483BB3}"/>
              </a:ext>
            </a:extLst>
          </p:cNvPr>
          <p:cNvSpPr/>
          <p:nvPr/>
        </p:nvSpPr>
        <p:spPr>
          <a:xfrm>
            <a:off x="6030607" y="2881508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/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blipFill>
                <a:blip r:embed="rId2"/>
                <a:stretch>
                  <a:fillRect l="-132653" t="-144444" r="-46939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151957"/>
                  </p:ext>
                </p:extLst>
              </p:nvPr>
            </p:nvGraphicFramePr>
            <p:xfrm>
              <a:off x="838200" y="2109273"/>
              <a:ext cx="16002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0100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00100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151957"/>
                  </p:ext>
                </p:extLst>
              </p:nvPr>
            </p:nvGraphicFramePr>
            <p:xfrm>
              <a:off x="838200" y="2109273"/>
              <a:ext cx="16002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0100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00100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587" t="-3448" r="-10476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01587" t="-3448" r="-4762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088F1E7-1304-184C-AB00-0DFB7ED44655}"/>
              </a:ext>
            </a:extLst>
          </p:cNvPr>
          <p:cNvSpPr/>
          <p:nvPr/>
        </p:nvSpPr>
        <p:spPr>
          <a:xfrm>
            <a:off x="4214883" y="2457450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9AC860-ED26-CA43-A90B-3059FBAE51C7}"/>
              </a:ext>
            </a:extLst>
          </p:cNvPr>
          <p:cNvCxnSpPr>
            <a:stCxn id="32" idx="3"/>
            <a:endCxn id="4" idx="1"/>
          </p:cNvCxnSpPr>
          <p:nvPr/>
        </p:nvCxnSpPr>
        <p:spPr>
          <a:xfrm>
            <a:off x="4661276" y="2686050"/>
            <a:ext cx="44412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C6474F-ECF6-1444-8EB5-398B99E3E7DB}"/>
              </a:ext>
            </a:extLst>
          </p:cNvPr>
          <p:cNvCxnSpPr>
            <a:cxnSpLocks/>
            <a:stCxn id="4" idx="3"/>
            <a:endCxn id="33" idx="2"/>
          </p:cNvCxnSpPr>
          <p:nvPr/>
        </p:nvCxnSpPr>
        <p:spPr>
          <a:xfrm>
            <a:off x="6477000" y="2686050"/>
            <a:ext cx="41169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E3055C-29EB-C945-BDDE-B32DE37CC45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886200" y="2686050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/>
              <p:nvPr/>
            </p:nvSpPr>
            <p:spPr>
              <a:xfrm>
                <a:off x="3479011" y="2387084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011" y="2387084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2EAE77-EC93-214C-90ED-68CC415A3DB9}"/>
                  </a:ext>
                </a:extLst>
              </p:cNvPr>
              <p:cNvSpPr txBox="1"/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2EAE77-EC93-214C-90ED-68CC415A3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109DF10-21F1-F846-BBF0-95D71D65F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109DF10-21F1-F846-BBF0-95D71D65F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FF71488-AC1D-0145-86B3-BDA578942290}"/>
              </a:ext>
            </a:extLst>
          </p:cNvPr>
          <p:cNvCxnSpPr>
            <a:stCxn id="33" idx="6"/>
          </p:cNvCxnSpPr>
          <p:nvPr/>
        </p:nvCxnSpPr>
        <p:spPr>
          <a:xfrm>
            <a:off x="7536696" y="2686050"/>
            <a:ext cx="46430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4D7429-2EF6-1040-A8D1-5427091E6598}"/>
                  </a:ext>
                </a:extLst>
              </p:cNvPr>
              <p:cNvSpPr txBox="1"/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4D7429-2EF6-1040-A8D1-5427091E6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blipFill>
                <a:blip r:embed="rId7"/>
                <a:stretch>
                  <a:fillRect l="-40164" t="-191228" r="-12295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15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«НЕ»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A5E9BF-57FC-4847-812F-A9CCEE1D3FB6}"/>
              </a:ext>
            </a:extLst>
          </p:cNvPr>
          <p:cNvSpPr/>
          <p:nvPr/>
        </p:nvSpPr>
        <p:spPr>
          <a:xfrm>
            <a:off x="5105400" y="2038350"/>
            <a:ext cx="1371600" cy="1295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E97A4A-891F-FD41-B7AA-52A0E1483BB3}"/>
              </a:ext>
            </a:extLst>
          </p:cNvPr>
          <p:cNvSpPr/>
          <p:nvPr/>
        </p:nvSpPr>
        <p:spPr>
          <a:xfrm>
            <a:off x="6030607" y="2881508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/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blipFill>
                <a:blip r:embed="rId2"/>
                <a:stretch>
                  <a:fillRect l="-132653" t="-144444" r="-46939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109273"/>
              <a:ext cx="16002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0100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00100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109273"/>
              <a:ext cx="16002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0100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00100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587" t="-3448" r="-10476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01587" t="-3448" r="-4762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088F1E7-1304-184C-AB00-0DFB7ED44655}"/>
              </a:ext>
            </a:extLst>
          </p:cNvPr>
          <p:cNvSpPr/>
          <p:nvPr/>
        </p:nvSpPr>
        <p:spPr>
          <a:xfrm>
            <a:off x="4214883" y="2457450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9AC860-ED26-CA43-A90B-3059FBAE51C7}"/>
              </a:ext>
            </a:extLst>
          </p:cNvPr>
          <p:cNvCxnSpPr>
            <a:stCxn id="32" idx="3"/>
            <a:endCxn id="4" idx="1"/>
          </p:cNvCxnSpPr>
          <p:nvPr/>
        </p:nvCxnSpPr>
        <p:spPr>
          <a:xfrm>
            <a:off x="4661276" y="2686050"/>
            <a:ext cx="44412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E3055C-29EB-C945-BDDE-B32DE37CC45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886200" y="2686050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/>
              <p:nvPr/>
            </p:nvSpPr>
            <p:spPr>
              <a:xfrm>
                <a:off x="3479011" y="2387084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011" y="2387084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146E00-D931-7748-82FB-06011084E0EF}"/>
              </a:ext>
            </a:extLst>
          </p:cNvPr>
          <p:cNvSpPr txBox="1"/>
          <p:nvPr/>
        </p:nvSpPr>
        <p:spPr>
          <a:xfrm>
            <a:off x="6015597" y="29233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44F27D-2D60-D94C-B6F9-8E8D85F0E2C2}"/>
              </a:ext>
            </a:extLst>
          </p:cNvPr>
          <p:cNvSpPr txBox="1"/>
          <p:nvPr/>
        </p:nvSpPr>
        <p:spPr>
          <a:xfrm>
            <a:off x="4259965" y="248086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83BD55-EDB5-B74F-97A7-96A2A8808EB7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477000" y="2686050"/>
            <a:ext cx="41169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/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5183D8-65BF-7646-BF41-31195AC04069}"/>
              </a:ext>
            </a:extLst>
          </p:cNvPr>
          <p:cNvCxnSpPr>
            <a:stCxn id="17" idx="6"/>
          </p:cNvCxnSpPr>
          <p:nvPr/>
        </p:nvCxnSpPr>
        <p:spPr>
          <a:xfrm>
            <a:off x="7536696" y="2686050"/>
            <a:ext cx="46430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/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blipFill>
                <a:blip r:embed="rId7"/>
                <a:stretch>
                  <a:fillRect l="-40164" t="-191228" r="-12295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7BB8D9-7BE6-164A-8CEA-2FD039655722}"/>
                  </a:ext>
                </a:extLst>
              </p:cNvPr>
              <p:cNvSpPr txBox="1"/>
              <p:nvPr/>
            </p:nvSpPr>
            <p:spPr>
              <a:xfrm>
                <a:off x="3694318" y="3306383"/>
                <a:ext cx="10169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b="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7BB8D9-7BE6-164A-8CEA-2FD039655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18" y="3306383"/>
                <a:ext cx="101694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802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«И»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A5E9BF-57FC-4847-812F-A9CCEE1D3FB6}"/>
              </a:ext>
            </a:extLst>
          </p:cNvPr>
          <p:cNvSpPr/>
          <p:nvPr/>
        </p:nvSpPr>
        <p:spPr>
          <a:xfrm>
            <a:off x="5105400" y="2038350"/>
            <a:ext cx="1371600" cy="1295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E97A4A-891F-FD41-B7AA-52A0E1483BB3}"/>
              </a:ext>
            </a:extLst>
          </p:cNvPr>
          <p:cNvSpPr/>
          <p:nvPr/>
        </p:nvSpPr>
        <p:spPr>
          <a:xfrm>
            <a:off x="6030607" y="2881508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/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blipFill>
                <a:blip r:embed="rId2"/>
                <a:stretch>
                  <a:fillRect l="-132653" t="-144444" r="-46939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4104191"/>
                  </p:ext>
                </p:extLst>
              </p:nvPr>
            </p:nvGraphicFramePr>
            <p:xfrm>
              <a:off x="500550" y="2109273"/>
              <a:ext cx="261057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191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452802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ru-RU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26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710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4104191"/>
                  </p:ext>
                </p:extLst>
              </p:nvPr>
            </p:nvGraphicFramePr>
            <p:xfrm>
              <a:off x="500550" y="2109273"/>
              <a:ext cx="261057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191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452802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449" t="-3448" r="-202899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02941" t="-3448" r="-105882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448" r="-4348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26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710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088F1E7-1304-184C-AB00-0DFB7ED44655}"/>
              </a:ext>
            </a:extLst>
          </p:cNvPr>
          <p:cNvSpPr/>
          <p:nvPr/>
        </p:nvSpPr>
        <p:spPr>
          <a:xfrm>
            <a:off x="4181481" y="2053225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9AC860-ED26-CA43-A90B-3059FBAE51C7}"/>
              </a:ext>
            </a:extLst>
          </p:cNvPr>
          <p:cNvCxnSpPr>
            <a:stCxn id="32" idx="3"/>
            <a:endCxn id="4" idx="1"/>
          </p:cNvCxnSpPr>
          <p:nvPr/>
        </p:nvCxnSpPr>
        <p:spPr>
          <a:xfrm>
            <a:off x="4627874" y="2281825"/>
            <a:ext cx="477526" cy="40422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E3055C-29EB-C945-BDDE-B32DE37CC45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852798" y="2281825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/>
              <p:nvPr/>
            </p:nvSpPr>
            <p:spPr>
              <a:xfrm>
                <a:off x="3373562" y="20971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62" y="2097159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83BD55-EDB5-B74F-97A7-96A2A8808EB7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477000" y="2686050"/>
            <a:ext cx="41169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/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5183D8-65BF-7646-BF41-31195AC04069}"/>
              </a:ext>
            </a:extLst>
          </p:cNvPr>
          <p:cNvCxnSpPr>
            <a:stCxn id="17" idx="6"/>
          </p:cNvCxnSpPr>
          <p:nvPr/>
        </p:nvCxnSpPr>
        <p:spPr>
          <a:xfrm>
            <a:off x="7536696" y="2686050"/>
            <a:ext cx="46430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/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blipFill>
                <a:blip r:embed="rId7"/>
                <a:stretch>
                  <a:fillRect l="-40164" t="-191228" r="-12295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FA72B5D-97E6-5747-B0DD-FE51C8D4EBC2}"/>
              </a:ext>
            </a:extLst>
          </p:cNvPr>
          <p:cNvSpPr/>
          <p:nvPr/>
        </p:nvSpPr>
        <p:spPr>
          <a:xfrm>
            <a:off x="4203671" y="2835516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0">
            <a:extLst>
              <a:ext uri="{FF2B5EF4-FFF2-40B4-BE49-F238E27FC236}">
                <a16:creationId xmlns:a16="http://schemas.microsoft.com/office/drawing/2014/main" id="{B2FAADE4-39A5-7240-B2EA-1C2425DE337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650064" y="2686050"/>
            <a:ext cx="437107" cy="378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CDFC90-19AD-0D45-B00D-76F6A065B15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874988" y="3064116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A5D6BE-E1CB-F149-BCD8-B04F07BE43D3}"/>
                  </a:ext>
                </a:extLst>
              </p:cNvPr>
              <p:cNvSpPr txBox="1"/>
              <p:nvPr/>
            </p:nvSpPr>
            <p:spPr>
              <a:xfrm>
                <a:off x="3386051" y="2835516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A5D6BE-E1CB-F149-BCD8-B04F07BE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051" y="2835516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292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«И»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A5E9BF-57FC-4847-812F-A9CCEE1D3FB6}"/>
              </a:ext>
            </a:extLst>
          </p:cNvPr>
          <p:cNvSpPr/>
          <p:nvPr/>
        </p:nvSpPr>
        <p:spPr>
          <a:xfrm>
            <a:off x="5105400" y="2038350"/>
            <a:ext cx="1371600" cy="1295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E97A4A-891F-FD41-B7AA-52A0E1483BB3}"/>
              </a:ext>
            </a:extLst>
          </p:cNvPr>
          <p:cNvSpPr/>
          <p:nvPr/>
        </p:nvSpPr>
        <p:spPr>
          <a:xfrm>
            <a:off x="6030607" y="2881508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/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blipFill>
                <a:blip r:embed="rId2"/>
                <a:stretch>
                  <a:fillRect l="-132653" t="-144444" r="-46939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0550" y="2109273"/>
              <a:ext cx="261057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191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452802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ru-RU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26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710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0550" y="2109273"/>
              <a:ext cx="261057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191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452802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449" t="-3448" r="-202899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02941" t="-3448" r="-105882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448" r="-4348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26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710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088F1E7-1304-184C-AB00-0DFB7ED44655}"/>
              </a:ext>
            </a:extLst>
          </p:cNvPr>
          <p:cNvSpPr/>
          <p:nvPr/>
        </p:nvSpPr>
        <p:spPr>
          <a:xfrm>
            <a:off x="4181481" y="2053225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9AC860-ED26-CA43-A90B-3059FBAE51C7}"/>
              </a:ext>
            </a:extLst>
          </p:cNvPr>
          <p:cNvCxnSpPr>
            <a:stCxn id="32" idx="3"/>
            <a:endCxn id="4" idx="1"/>
          </p:cNvCxnSpPr>
          <p:nvPr/>
        </p:nvCxnSpPr>
        <p:spPr>
          <a:xfrm>
            <a:off x="4627874" y="2281825"/>
            <a:ext cx="477526" cy="40422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E3055C-29EB-C945-BDDE-B32DE37CC45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852798" y="2281825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/>
              <p:nvPr/>
            </p:nvSpPr>
            <p:spPr>
              <a:xfrm>
                <a:off x="3373562" y="20971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62" y="2097159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83BD55-EDB5-B74F-97A7-96A2A8808EB7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477000" y="2686050"/>
            <a:ext cx="41169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/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5183D8-65BF-7646-BF41-31195AC04069}"/>
              </a:ext>
            </a:extLst>
          </p:cNvPr>
          <p:cNvCxnSpPr>
            <a:stCxn id="17" idx="6"/>
          </p:cNvCxnSpPr>
          <p:nvPr/>
        </p:nvCxnSpPr>
        <p:spPr>
          <a:xfrm>
            <a:off x="7536696" y="2686050"/>
            <a:ext cx="46430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/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blipFill>
                <a:blip r:embed="rId7"/>
                <a:stretch>
                  <a:fillRect l="-40164" t="-191228" r="-12295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FA72B5D-97E6-5747-B0DD-FE51C8D4EBC2}"/>
              </a:ext>
            </a:extLst>
          </p:cNvPr>
          <p:cNvSpPr/>
          <p:nvPr/>
        </p:nvSpPr>
        <p:spPr>
          <a:xfrm>
            <a:off x="4203671" y="2835516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0">
            <a:extLst>
              <a:ext uri="{FF2B5EF4-FFF2-40B4-BE49-F238E27FC236}">
                <a16:creationId xmlns:a16="http://schemas.microsoft.com/office/drawing/2014/main" id="{B2FAADE4-39A5-7240-B2EA-1C2425DE337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650064" y="2686050"/>
            <a:ext cx="437107" cy="378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CDFC90-19AD-0D45-B00D-76F6A065B15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874988" y="3064116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A5D6BE-E1CB-F149-BCD8-B04F07BE43D3}"/>
                  </a:ext>
                </a:extLst>
              </p:cNvPr>
              <p:cNvSpPr txBox="1"/>
              <p:nvPr/>
            </p:nvSpPr>
            <p:spPr>
              <a:xfrm>
                <a:off x="3386051" y="2835516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A5D6BE-E1CB-F149-BCD8-B04F07BE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051" y="2835516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55689F-BC23-8B48-A4CF-88E59C2818A4}"/>
                  </a:ext>
                </a:extLst>
              </p:cNvPr>
              <p:cNvSpPr txBox="1"/>
              <p:nvPr/>
            </p:nvSpPr>
            <p:spPr>
              <a:xfrm>
                <a:off x="3695198" y="3304226"/>
                <a:ext cx="114672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=−1.5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55689F-BC23-8B48-A4CF-88E59C28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98" y="3304226"/>
                <a:ext cx="114672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4E53B81-112C-B646-80F1-F4056E36F558}"/>
              </a:ext>
            </a:extLst>
          </p:cNvPr>
          <p:cNvSpPr txBox="1"/>
          <p:nvPr/>
        </p:nvSpPr>
        <p:spPr>
          <a:xfrm>
            <a:off x="4260940" y="209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E7EA20-9551-474B-BB2A-A8E607428568}"/>
              </a:ext>
            </a:extLst>
          </p:cNvPr>
          <p:cNvSpPr txBox="1"/>
          <p:nvPr/>
        </p:nvSpPr>
        <p:spPr>
          <a:xfrm>
            <a:off x="4276024" y="28728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5AC55D-65EC-714F-A37B-A7B8DAEDA0FB}"/>
              </a:ext>
            </a:extLst>
          </p:cNvPr>
          <p:cNvSpPr txBox="1"/>
          <p:nvPr/>
        </p:nvSpPr>
        <p:spPr>
          <a:xfrm>
            <a:off x="5980331" y="292694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-1.5</a:t>
            </a:r>
          </a:p>
        </p:txBody>
      </p:sp>
    </p:spTree>
    <p:extLst>
      <p:ext uri="{BB962C8B-B14F-4D97-AF65-F5344CB8AC3E}">
        <p14:creationId xmlns:p14="http://schemas.microsoft.com/office/powerpoint/2010/main" val="457382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Функция активации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618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22846-40E6-7B4A-AC32-A1D5AD9F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функция активации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/>
              <p:nvPr/>
            </p:nvSpPr>
            <p:spPr>
              <a:xfrm>
                <a:off x="500550" y="1077063"/>
                <a:ext cx="739140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Линейная функций активации = Отсутствие активации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Сумма линейных комбинаций – является линейной комбинацией</a:t>
                </a:r>
                <a:endParaRPr lang="en-US" sz="1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077063"/>
                <a:ext cx="7391400" cy="800219"/>
              </a:xfrm>
              <a:prstGeom prst="rect">
                <a:avLst/>
              </a:prstGeom>
              <a:blipFill>
                <a:blip r:embed="rId2"/>
                <a:stretch>
                  <a:fillRect l="-686" t="-3125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D93C53-7BB2-654D-BF37-1A0FE5DAA34F}"/>
              </a:ext>
            </a:extLst>
          </p:cNvPr>
          <p:cNvSpPr txBox="1"/>
          <p:nvPr/>
        </p:nvSpPr>
        <p:spPr>
          <a:xfrm>
            <a:off x="4233307" y="1877282"/>
            <a:ext cx="478784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600" b="1" dirty="0">
                <a:solidFill>
                  <a:srgbClr val="C00000"/>
                </a:solidFill>
              </a:rPr>
              <a:t>Недостатки: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Невозможно использовать обратное распространение ошибки (невозможно учить сеть), поскольку производная функции является константой и не имеет никакого отношения к входному </a:t>
            </a:r>
            <a:r>
              <a:rPr lang="en-US" sz="1400" dirty="0"/>
              <a:t>x.</a:t>
            </a:r>
            <a:endParaRPr lang="ru-RU" sz="1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Все слои нейронной сети свернутся в один, если использовать линейную функцию активации. Независимо от количества слоев в нейронной сети, последний слой все равно будет линейной функцией первого слоя. Таким образом, по сути, линейная функция активации превращает нейронную сеть всего в один слой.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76CFA1-E4D8-3742-929B-C869A8F03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9" y="1933113"/>
            <a:ext cx="3839551" cy="28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94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Введение в нейросети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66E93D5E-DE15-1E4D-9656-7A5F28470D1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22846-40E6-7B4A-AC32-A1D5AD9F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</a:t>
            </a:r>
            <a:r>
              <a:rPr lang="ru-RU" dirty="0" err="1"/>
              <a:t>Хевисайда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/>
              <p:nvPr/>
            </p:nvSpPr>
            <p:spPr>
              <a:xfrm>
                <a:off x="500550" y="1077063"/>
                <a:ext cx="7391400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077063"/>
                <a:ext cx="7391400" cy="572914"/>
              </a:xfrm>
              <a:prstGeom prst="rect">
                <a:avLst/>
              </a:prstGeom>
              <a:blipFill>
                <a:blip r:embed="rId2"/>
                <a:stretch>
                  <a:fillRect l="-2916" t="-172340" b="-25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D93C53-7BB2-654D-BF37-1A0FE5DAA34F}"/>
              </a:ext>
            </a:extLst>
          </p:cNvPr>
          <p:cNvSpPr txBox="1"/>
          <p:nvPr/>
        </p:nvSpPr>
        <p:spPr>
          <a:xfrm>
            <a:off x="4233307" y="1877282"/>
            <a:ext cx="47878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600" b="1" dirty="0">
                <a:solidFill>
                  <a:srgbClr val="C00000"/>
                </a:solidFill>
              </a:rPr>
              <a:t>Недостатки: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Данная функция не является дифференцируемой на всей оси</a:t>
            </a:r>
            <a:r>
              <a:rPr lang="en-US" sz="1400" dirty="0"/>
              <a:t> </a:t>
            </a:r>
            <a:r>
              <a:rPr lang="ru-RU" sz="1400" dirty="0"/>
              <a:t>абсцисс, её нельзя использовать в сетях, обучающихся по алгоритму</a:t>
            </a:r>
            <a:r>
              <a:rPr lang="en-US" sz="1400" dirty="0"/>
              <a:t> </a:t>
            </a:r>
            <a:r>
              <a:rPr lang="ru-RU" sz="1400" dirty="0"/>
              <a:t>обратного распространения ошибки.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AE18A9-1F1F-5343-8A68-5751526FD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32776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36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22846-40E6-7B4A-AC32-A1D5AD9F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</a:t>
            </a:r>
            <a:r>
              <a:rPr lang="ru-RU" dirty="0" err="1"/>
              <a:t>Сигмоида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/>
              <p:nvPr/>
            </p:nvSpPr>
            <p:spPr>
              <a:xfrm>
                <a:off x="500550" y="1077063"/>
                <a:ext cx="7391400" cy="50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077063"/>
                <a:ext cx="7391400" cy="5006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D93C53-7BB2-654D-BF37-1A0FE5DAA34F}"/>
                  </a:ext>
                </a:extLst>
              </p:cNvPr>
              <p:cNvSpPr txBox="1"/>
              <p:nvPr/>
            </p:nvSpPr>
            <p:spPr>
              <a:xfrm>
                <a:off x="4233307" y="1877282"/>
                <a:ext cx="4787844" cy="2416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sz="1600" b="1" dirty="0">
                    <a:solidFill>
                      <a:srgbClr val="00B050"/>
                    </a:solidFill>
                  </a:rPr>
                  <a:t>Преимущества: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1400" dirty="0"/>
                  <a:t>Нелинейная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1400" dirty="0"/>
                  <a:t>Диапазон значений (0, 1)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1400" dirty="0"/>
                  <a:t>Дифференцируема</a:t>
                </a:r>
                <a:r>
                  <a:rPr lang="en-US" sz="1400" dirty="0"/>
                  <a:t>:</a:t>
                </a:r>
                <a:r>
                  <a:rPr lang="ru-RU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ru-RU" sz="1600" b="1" dirty="0">
                  <a:solidFill>
                    <a:srgbClr val="C00000"/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ru-RU" sz="1600" b="1" dirty="0">
                    <a:solidFill>
                      <a:srgbClr val="C00000"/>
                    </a:solidFill>
                  </a:rPr>
                  <a:t>Недостатки:</a:t>
                </a:r>
                <a:endParaRPr lang="en-US" sz="1600" b="1" dirty="0">
                  <a:solidFill>
                    <a:srgbClr val="C00000"/>
                  </a:solidFill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1400" dirty="0"/>
                  <a:t>затухание градиента: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/>
                          </m:func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D93C53-7BB2-654D-BF37-1A0FE5DA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07" y="1877282"/>
                <a:ext cx="4787844" cy="2416174"/>
              </a:xfrm>
              <a:prstGeom prst="rect">
                <a:avLst/>
              </a:prstGeom>
              <a:blipFill>
                <a:blip r:embed="rId3"/>
                <a:stretch>
                  <a:fillRect l="-794" t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D0CB37-4B13-A44B-B8C9-6C704CF52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4" y="1924164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75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AE04-4756-1B43-A5D9-CE039187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функции активации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2FB97-8394-1B4C-ACE9-599F76DFA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5804" r="7500" b="4911"/>
          <a:stretch/>
        </p:blipFill>
        <p:spPr>
          <a:xfrm>
            <a:off x="914400" y="1047750"/>
            <a:ext cx="7543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0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Нейронная сеть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301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55A517-E838-ED45-B50E-76FFB4D0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807AD-9EDF-BD43-BD42-5ABDA13B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0150"/>
            <a:ext cx="6108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37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F306-D69A-2F4A-BAF7-73DE8EC0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Универсальная теорема аппроксимации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006E24-5E0C-8348-A65F-C39EE8C74D38}"/>
              </a:ext>
            </a:extLst>
          </p:cNvPr>
          <p:cNvSpPr txBox="1"/>
          <p:nvPr/>
        </p:nvSpPr>
        <p:spPr>
          <a:xfrm>
            <a:off x="609601" y="1200150"/>
            <a:ext cx="8305800" cy="3290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Теорема Цыбенко </a:t>
            </a:r>
            <a:r>
              <a:rPr lang="ru-RU" dirty="0"/>
              <a:t>или </a:t>
            </a:r>
            <a:r>
              <a:rPr lang="ru-RU" b="1" dirty="0"/>
              <a:t>Универсальная теорема аппроксимации </a:t>
            </a:r>
            <a:r>
              <a:rPr lang="ru-RU" dirty="0"/>
              <a:t>- теорема,</a:t>
            </a:r>
          </a:p>
          <a:p>
            <a:pPr>
              <a:lnSpc>
                <a:spcPct val="150000"/>
              </a:lnSpc>
            </a:pPr>
            <a:r>
              <a:rPr lang="ru-RU" dirty="0"/>
              <a:t>доказанная Джорджем Цыбенко в 1989 году, которая утверждает, что искусственная нейронная сеть прямой связи с </a:t>
            </a:r>
            <a:r>
              <a:rPr lang="ru-RU" b="1" dirty="0"/>
              <a:t>одним скрытым слоем и нелинейной функцией активаци</a:t>
            </a:r>
            <a:r>
              <a:rPr lang="ru-RU" dirty="0"/>
              <a:t>и (например, </a:t>
            </a:r>
            <a:r>
              <a:rPr lang="ru-RU" dirty="0" err="1"/>
              <a:t>сигмоида</a:t>
            </a:r>
            <a:r>
              <a:rPr lang="ru-RU" dirty="0"/>
              <a:t>) может аппроксимировать </a:t>
            </a:r>
            <a:r>
              <a:rPr lang="ru-RU" b="1" dirty="0"/>
              <a:t>любую ограниченную функцию </a:t>
            </a:r>
            <a:r>
              <a:rPr lang="ru-RU" dirty="0"/>
              <a:t>с не более, чем счетным числом точек разрыва многих переменных с любой точностью.</a:t>
            </a:r>
          </a:p>
          <a:p>
            <a:pPr>
              <a:lnSpc>
                <a:spcPct val="150000"/>
              </a:lnSpc>
            </a:pPr>
            <a:r>
              <a:rPr lang="ru-RU" dirty="0"/>
              <a:t>Условием является: достаточное количество нейронов скрытого слоя.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dirty="0">
                <a:hlinkClick r:id="rId2"/>
              </a:rPr>
              <a:t>https://web.archive.org/web/20151010204407/http://deeplearning.cs.cmu.edu/pdfs/Cybenko.pdf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206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EA4F-6781-6E40-BF8C-BE75086B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Аппроксимируем функцию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AB1191-9ADB-604E-A0F3-1DBBD8183F6E}"/>
              </a:ext>
            </a:extLst>
          </p:cNvPr>
          <p:cNvGrpSpPr/>
          <p:nvPr/>
        </p:nvGrpSpPr>
        <p:grpSpPr>
          <a:xfrm>
            <a:off x="500550" y="1123950"/>
            <a:ext cx="3520792" cy="3333750"/>
            <a:chOff x="500550" y="1123950"/>
            <a:chExt cx="3520792" cy="333375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50168E8-4A3D-4D4E-A22E-6EB06B1F3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50" y="1123950"/>
              <a:ext cx="3520792" cy="3333750"/>
            </a:xfrm>
            <a:prstGeom prst="rect">
              <a:avLst/>
            </a:prstGeom>
          </p:spPr>
        </p:pic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A1038E3-8C50-F343-9881-DA7B1B53DD77}"/>
                </a:ext>
              </a:extLst>
            </p:cNvPr>
            <p:cNvSpPr/>
            <p:nvPr/>
          </p:nvSpPr>
          <p:spPr>
            <a:xfrm>
              <a:off x="2412304" y="1638561"/>
              <a:ext cx="228600" cy="228600"/>
            </a:xfrm>
            <a:prstGeom prst="ellipse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D8FCDD9-2E88-C34C-85F5-BFD1BBD0AE95}"/>
                </a:ext>
              </a:extLst>
            </p:cNvPr>
            <p:cNvSpPr/>
            <p:nvPr/>
          </p:nvSpPr>
          <p:spPr>
            <a:xfrm>
              <a:off x="2412305" y="2058183"/>
              <a:ext cx="228600" cy="228600"/>
            </a:xfrm>
            <a:prstGeom prst="ellipse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0F4BCA1C-DD44-9F49-949F-11564751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42" y="1123950"/>
            <a:ext cx="4581467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03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EA4F-6781-6E40-BF8C-BE75086B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Аппроксимируем функцию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3A98-3B49-7A4A-82E4-EBD6966F5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074"/>
            <a:ext cx="9144000" cy="37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EA4F-6781-6E40-BF8C-BE75086B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Аппроксимируем функцию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D30C6-3FD6-EF41-A5A4-0C8767545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" y="1200150"/>
            <a:ext cx="9144000" cy="3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9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EA4F-6781-6E40-BF8C-BE75086B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Аппроксимируем функцию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932E3-FBAD-E344-85BF-E2A7206D8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9144000" cy="388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5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#ML-2023-12</a:t>
            </a:r>
            <a:endParaRPr sz="1400" b="1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EA4F-6781-6E40-BF8C-BE75086B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Аппроксимируем функцию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19FCE-5262-584F-9CD3-661A686A0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9144000" cy="38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32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603C-B6E1-CF4A-B1C0-2490B4B6E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ошибки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C8BFC-164A-E949-ACC7-36A7BB855E52}"/>
              </a:ext>
            </a:extLst>
          </p:cNvPr>
          <p:cNvSpPr txBox="1"/>
          <p:nvPr/>
        </p:nvSpPr>
        <p:spPr>
          <a:xfrm>
            <a:off x="500550" y="1292751"/>
            <a:ext cx="407145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Необходимо реализовать некое правило для оценки качества предсказания - функцию потерь. Функция потерь должна нам показывать, насколько хорошо мы сейчас решаем нашу задачу.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Ошибка предсказания – это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3EDC3-6920-2F49-9C7B-DC5983F19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06963"/>
            <a:ext cx="4010747" cy="2178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7ABF6-5C53-F74B-A22F-CD7CD0C94D74}"/>
              </a:ext>
            </a:extLst>
          </p:cNvPr>
          <p:cNvSpPr txBox="1"/>
          <p:nvPr/>
        </p:nvSpPr>
        <p:spPr>
          <a:xfrm>
            <a:off x="500550" y="3275677"/>
            <a:ext cx="8520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«расстояние» между истинным значением и предсказанием нашей сети.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Фактически нам необходимо </a:t>
            </a:r>
            <a:r>
              <a:rPr lang="ru-RU" b="1" dirty="0"/>
              <a:t>вычислить ошибку для каждой точки</a:t>
            </a:r>
            <a:r>
              <a:rPr lang="ru-RU" dirty="0"/>
              <a:t>. Далее нам необходимо так </a:t>
            </a:r>
            <a:r>
              <a:rPr lang="ru-RU" b="1" dirty="0"/>
              <a:t>подобрать веса входов каждого нейрона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/>
              <a:t>чтобы </a:t>
            </a:r>
            <a:r>
              <a:rPr lang="ru-RU" b="1" dirty="0"/>
              <a:t>для всех обучающих данных суммарная ошибка была бы минимальна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0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Метрики 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1783996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8E83F-DF36-2F65-6665-66105C2D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Сходство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553B60-65EA-0CF7-6C13-4127B432C4C9}"/>
              </a:ext>
            </a:extLst>
          </p:cNvPr>
          <p:cNvSpPr txBox="1"/>
          <p:nvPr/>
        </p:nvSpPr>
        <p:spPr>
          <a:xfrm>
            <a:off x="304800" y="1123950"/>
            <a:ext cx="5181600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4">
              <a:lnSpc>
                <a:spcPct val="100000"/>
              </a:lnSpc>
              <a:tabLst>
                <a:tab pos="410209" algn="l"/>
                <a:tab pos="410845" algn="l"/>
              </a:tabLst>
            </a:pPr>
            <a:r>
              <a:rPr lang="en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Виды сходства: </a:t>
            </a:r>
            <a:endParaRPr lang="ru-RU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текстовое,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визуальное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ru-RU" spc="-65" dirty="0">
                <a:latin typeface="Calibri" panose="020F0502020204030204" pitchFamily="34" charset="0"/>
                <a:cs typeface="Times New Roman" panose="02020603050405020304" pitchFamily="18" charset="0"/>
              </a:rPr>
              <a:t>семантическое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BD6D7-9436-5F41-A521-15762501F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>
          <a:xfrm>
            <a:off x="2209800" y="1721922"/>
            <a:ext cx="2850797" cy="1699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F665A-57B8-8A4B-851D-0085D5A4EC02}"/>
              </a:ext>
            </a:extLst>
          </p:cNvPr>
          <p:cNvSpPr txBox="1"/>
          <p:nvPr/>
        </p:nvSpPr>
        <p:spPr>
          <a:xfrm>
            <a:off x="228600" y="3716876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effectLst/>
                <a:latin typeface="Söhne"/>
              </a:rPr>
              <a:t>Сходство</a:t>
            </a:r>
            <a:r>
              <a:rPr lang="ru-RU" b="0" i="0" u="none" strike="noStrike" dirty="0">
                <a:effectLst/>
                <a:latin typeface="Söhne"/>
              </a:rPr>
              <a:t> - это мера степени схожести, близости между двумя объектами или явлениями. Сходство есть </a:t>
            </a:r>
            <a:r>
              <a:rPr lang="ru-RU" b="1" i="0" u="none" strike="noStrike" dirty="0">
                <a:effectLst/>
                <a:latin typeface="Söhne"/>
              </a:rPr>
              <a:t>численная мера</a:t>
            </a:r>
            <a:r>
              <a:rPr lang="ru-RU" b="0" i="0" u="none" strike="noStrike" dirty="0">
                <a:effectLst/>
                <a:latin typeface="Söhne"/>
              </a:rPr>
              <a:t>, которая определяет, насколько два объекта </a:t>
            </a:r>
            <a:r>
              <a:rPr lang="ru-RU" b="1" i="0" u="none" strike="noStrike" dirty="0">
                <a:effectLst/>
                <a:latin typeface="Söhne"/>
              </a:rPr>
              <a:t>близки</a:t>
            </a:r>
            <a:r>
              <a:rPr lang="ru-RU" b="0" i="0" u="none" strike="noStrike" dirty="0">
                <a:effectLst/>
                <a:latin typeface="Söhne"/>
              </a:rPr>
              <a:t> друг к другу на основе определенной </a:t>
            </a:r>
            <a:r>
              <a:rPr lang="ru-RU" b="1" i="0" u="none" strike="noStrike" dirty="0">
                <a:effectLst/>
                <a:latin typeface="Söhne"/>
              </a:rPr>
              <a:t>метрики</a:t>
            </a:r>
            <a:r>
              <a:rPr lang="ru-RU" b="0" i="0" u="none" strike="noStrike" dirty="0">
                <a:effectLst/>
                <a:latin typeface="Söhne"/>
              </a:rPr>
              <a:t>.</a:t>
            </a:r>
            <a:endParaRPr lang="en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C0C33-0A9D-5F46-89A5-F6A3D5D2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8009" r="6357" b="3896"/>
          <a:stretch/>
        </p:blipFill>
        <p:spPr>
          <a:xfrm>
            <a:off x="4279227" y="197103"/>
            <a:ext cx="2875818" cy="1900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9D40F-8A60-D442-B4C7-9783A82BE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1" t="14361" r="14546" b="14361"/>
          <a:stretch/>
        </p:blipFill>
        <p:spPr>
          <a:xfrm>
            <a:off x="6408931" y="1838514"/>
            <a:ext cx="2534055" cy="1692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27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AB02-67E0-324C-A535-B60B9E23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сходства</a:t>
            </a:r>
            <a:endParaRPr lang="en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47E72-CD71-4946-8193-907FAA2C6EA4}"/>
              </a:ext>
            </a:extLst>
          </p:cNvPr>
          <p:cNvSpPr txBox="1"/>
          <p:nvPr/>
        </p:nvSpPr>
        <p:spPr>
          <a:xfrm>
            <a:off x="155276" y="971550"/>
            <a:ext cx="411192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Евклидово расстояние (</a:t>
            </a:r>
            <a:r>
              <a:rPr lang="en-US" sz="1400" b="1" dirty="0"/>
              <a:t>Euclidean Distance)</a:t>
            </a:r>
          </a:p>
          <a:p>
            <a:r>
              <a:rPr lang="ru-RU" sz="1050" dirty="0"/>
              <a:t>геометрическое расстояние между двумя точками в </a:t>
            </a:r>
            <a:r>
              <a:rPr lang="en-US" sz="1050" dirty="0"/>
              <a:t>n-</a:t>
            </a:r>
            <a:r>
              <a:rPr lang="ru-RU" sz="1050" dirty="0"/>
              <a:t>мерном пространстве.</a:t>
            </a:r>
            <a:endParaRPr lang="ru-RU" sz="1400" dirty="0"/>
          </a:p>
          <a:p>
            <a:r>
              <a:rPr lang="ru-RU" sz="1400" b="1" dirty="0"/>
              <a:t>Манхэттенское расстояние (</a:t>
            </a:r>
            <a:r>
              <a:rPr lang="en-US" sz="1400" b="1" dirty="0"/>
              <a:t>Manhattan Distance) </a:t>
            </a:r>
            <a:endParaRPr lang="ru-RU" sz="1400" b="1" dirty="0"/>
          </a:p>
          <a:p>
            <a:r>
              <a:rPr lang="ru-RU" sz="1000" dirty="0"/>
              <a:t>сумма абсолютных различий между координатами двух точек</a:t>
            </a:r>
          </a:p>
          <a:p>
            <a:r>
              <a:rPr lang="ru-RU" sz="1400" b="1" dirty="0"/>
              <a:t>Косинусное сходство (</a:t>
            </a:r>
            <a:r>
              <a:rPr lang="en-US" sz="1400" b="1" dirty="0"/>
              <a:t>Cosine Similarity)</a:t>
            </a:r>
          </a:p>
          <a:p>
            <a:r>
              <a:rPr lang="ru-RU" sz="1000" dirty="0"/>
              <a:t>угол между векторами в </a:t>
            </a:r>
            <a:r>
              <a:rPr lang="en-US" sz="1000" dirty="0"/>
              <a:t>n-</a:t>
            </a:r>
            <a:r>
              <a:rPr lang="ru-RU" sz="1000" dirty="0"/>
              <a:t>мерном пространстве</a:t>
            </a:r>
          </a:p>
          <a:p>
            <a:r>
              <a:rPr lang="ru-RU" sz="1400" b="1" dirty="0"/>
              <a:t>Корреляция Пирсона (</a:t>
            </a:r>
            <a:r>
              <a:rPr lang="en-US" sz="1400" b="1" dirty="0"/>
              <a:t>Pearson Correlation)</a:t>
            </a:r>
          </a:p>
          <a:p>
            <a:r>
              <a:rPr lang="ru-RU" sz="1000" dirty="0"/>
              <a:t>линейная зависимость между переменными</a:t>
            </a:r>
          </a:p>
          <a:p>
            <a:r>
              <a:rPr lang="ru-RU" sz="1400" b="1" dirty="0" err="1"/>
              <a:t>Жаккардово</a:t>
            </a:r>
            <a:r>
              <a:rPr lang="ru-RU" sz="1400" b="1" dirty="0"/>
              <a:t> сходство (</a:t>
            </a:r>
            <a:r>
              <a:rPr lang="en-US" sz="1400" b="1" dirty="0"/>
              <a:t>Jaccard Similarity)</a:t>
            </a:r>
          </a:p>
          <a:p>
            <a:r>
              <a:rPr lang="ru-RU" sz="1000" dirty="0"/>
              <a:t>мера пересечения множеств.</a:t>
            </a:r>
          </a:p>
          <a:p>
            <a:r>
              <a:rPr lang="ru-RU" sz="1400" b="1" dirty="0"/>
              <a:t>Расстояние Левенштейна (</a:t>
            </a:r>
            <a:r>
              <a:rPr lang="en-US" sz="1400" b="1" dirty="0" err="1"/>
              <a:t>Levenshtein</a:t>
            </a:r>
            <a:r>
              <a:rPr lang="en-US" sz="1400" b="1" dirty="0"/>
              <a:t> Distance)</a:t>
            </a:r>
            <a:r>
              <a:rPr lang="en-US" sz="1400" dirty="0"/>
              <a:t> </a:t>
            </a:r>
            <a:r>
              <a:rPr lang="ru-RU" sz="1000" dirty="0"/>
              <a:t>различия между строками путем подсчета минимального количества операций</a:t>
            </a:r>
          </a:p>
          <a:p>
            <a:r>
              <a:rPr lang="ru-RU" sz="1400" b="1" dirty="0"/>
              <a:t>Расстояние Хэмминга (</a:t>
            </a:r>
            <a:r>
              <a:rPr lang="en-US" sz="1400" b="1" dirty="0"/>
              <a:t>Hamming Distance)</a:t>
            </a:r>
          </a:p>
          <a:p>
            <a:r>
              <a:rPr lang="ru-RU" sz="1000" dirty="0"/>
              <a:t>различия между строками фиксированной длины путем подсчета несовпадающих символов.</a:t>
            </a:r>
            <a:endParaRPr lang="ru-RU" sz="1400" dirty="0"/>
          </a:p>
          <a:p>
            <a:r>
              <a:rPr lang="ru-RU" sz="1400" b="1" dirty="0"/>
              <a:t>Расстояние </a:t>
            </a:r>
            <a:r>
              <a:rPr lang="ru-RU" sz="1400" b="1" dirty="0" err="1"/>
              <a:t>Махаланобиса</a:t>
            </a:r>
            <a:r>
              <a:rPr lang="ru-RU" sz="1400" b="1" dirty="0"/>
              <a:t> (</a:t>
            </a:r>
            <a:r>
              <a:rPr lang="en-US" sz="1400" b="1" dirty="0" err="1"/>
              <a:t>Mahalanobis</a:t>
            </a:r>
            <a:r>
              <a:rPr lang="en-US" sz="1400" b="1" dirty="0"/>
              <a:t> Distance)</a:t>
            </a:r>
          </a:p>
          <a:p>
            <a:r>
              <a:rPr lang="ru-RU" sz="1000" dirty="0"/>
              <a:t>ковариация между признаками</a:t>
            </a:r>
          </a:p>
          <a:p>
            <a:r>
              <a:rPr lang="ru-RU" sz="1400" b="1" dirty="0"/>
              <a:t>Метрика </a:t>
            </a:r>
            <a:r>
              <a:rPr lang="ru-RU" sz="1400" b="1" dirty="0" err="1"/>
              <a:t>Минковского</a:t>
            </a:r>
            <a:r>
              <a:rPr lang="ru-RU" sz="1400" b="1" dirty="0"/>
              <a:t> (</a:t>
            </a:r>
            <a:r>
              <a:rPr lang="en-US" sz="1400" b="1" dirty="0" err="1"/>
              <a:t>Minkowski</a:t>
            </a:r>
            <a:r>
              <a:rPr lang="en-US" sz="1400" b="1" dirty="0"/>
              <a:t> Metric)</a:t>
            </a:r>
          </a:p>
          <a:p>
            <a:r>
              <a:rPr lang="ru-RU" sz="1000" dirty="0"/>
              <a:t>обобщенное расстояние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F80EA-63C5-8744-8410-009DBE42835B}"/>
              </a:ext>
            </a:extLst>
          </p:cNvPr>
          <p:cNvSpPr txBox="1"/>
          <p:nvPr/>
        </p:nvSpPr>
        <p:spPr>
          <a:xfrm>
            <a:off x="4447162" y="971550"/>
            <a:ext cx="46015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Корреляция касательной (</a:t>
            </a:r>
            <a:r>
              <a:rPr lang="en-US" sz="1400" b="1" dirty="0" err="1"/>
              <a:t>Tanimoto</a:t>
            </a:r>
            <a:r>
              <a:rPr lang="en-US" sz="1400" b="1" dirty="0"/>
              <a:t> Coefficient)</a:t>
            </a:r>
          </a:p>
          <a:p>
            <a:r>
              <a:rPr lang="ru-RU" sz="1000" dirty="0"/>
              <a:t>сравнение между двумя бинарными векторами.</a:t>
            </a:r>
          </a:p>
          <a:p>
            <a:r>
              <a:rPr lang="ru-RU" sz="1400" b="1" dirty="0"/>
              <a:t>Среднеквадратичное отклонение (</a:t>
            </a:r>
            <a:r>
              <a:rPr lang="en-US" sz="1400" b="1" dirty="0"/>
              <a:t>MSE) </a:t>
            </a:r>
            <a:endParaRPr lang="ru-RU" sz="1400" b="1" dirty="0"/>
          </a:p>
          <a:p>
            <a:r>
              <a:rPr lang="ru-RU" sz="1000" dirty="0"/>
              <a:t>разницу между пикселями двух изображений.</a:t>
            </a:r>
          </a:p>
          <a:p>
            <a:r>
              <a:rPr lang="ru-RU" sz="1400" b="1" dirty="0"/>
              <a:t>Структурный сходство (</a:t>
            </a:r>
            <a:r>
              <a:rPr lang="en-US" sz="1400" b="1" dirty="0"/>
              <a:t>Structural Similarity Index, SSIM) </a:t>
            </a:r>
            <a:endParaRPr lang="ru-RU" sz="1400" b="1" dirty="0"/>
          </a:p>
          <a:p>
            <a:r>
              <a:rPr lang="ru-RU" sz="1000" dirty="0"/>
              <a:t>сходство в структуре, контрасте и яркости между двумя изображениями.</a:t>
            </a:r>
          </a:p>
          <a:p>
            <a:r>
              <a:rPr lang="ru-RU" sz="1400" b="1" dirty="0"/>
              <a:t>Гистограммы цветов (</a:t>
            </a:r>
            <a:r>
              <a:rPr lang="en-US" sz="1400" b="1" dirty="0"/>
              <a:t>Color Histograms) </a:t>
            </a:r>
            <a:endParaRPr lang="ru-RU" sz="1400" b="1" dirty="0"/>
          </a:p>
          <a:p>
            <a:r>
              <a:rPr lang="ru-RU" sz="1000" dirty="0"/>
              <a:t>гистограммы цветовых каналов. </a:t>
            </a:r>
          </a:p>
          <a:p>
            <a:r>
              <a:rPr lang="ru-RU" sz="1400" b="1" dirty="0"/>
              <a:t>Гистограммы текстур (</a:t>
            </a:r>
            <a:r>
              <a:rPr lang="en-US" sz="1400" b="1" dirty="0"/>
              <a:t>Texture Histograms) </a:t>
            </a:r>
            <a:endParaRPr lang="ru-RU" sz="1400" b="1" dirty="0"/>
          </a:p>
          <a:p>
            <a:r>
              <a:rPr lang="ru-RU" sz="1000" dirty="0"/>
              <a:t>текстурные характеристики изображения.</a:t>
            </a:r>
          </a:p>
          <a:p>
            <a:r>
              <a:rPr lang="ru-RU" sz="1400" b="1" dirty="0"/>
              <a:t>Фреймовое сходство (</a:t>
            </a:r>
            <a:r>
              <a:rPr lang="en-US" sz="1400" b="1" dirty="0"/>
              <a:t>Frame Difference) </a:t>
            </a:r>
            <a:endParaRPr lang="ru-RU" sz="1400" b="1" dirty="0"/>
          </a:p>
          <a:p>
            <a:r>
              <a:rPr lang="ru-RU" sz="1000" dirty="0"/>
              <a:t>видеообработка для измерения сходства между кадрами видео.</a:t>
            </a:r>
          </a:p>
          <a:p>
            <a:r>
              <a:rPr lang="en-US" sz="1400" b="1" dirty="0"/>
              <a:t>Wavelet-</a:t>
            </a:r>
            <a:r>
              <a:rPr lang="ru-RU" sz="1400" b="1" dirty="0"/>
              <a:t>преобразование (</a:t>
            </a:r>
            <a:r>
              <a:rPr lang="en-US" sz="1400" b="1" dirty="0"/>
              <a:t>Wavelet Transform)</a:t>
            </a:r>
          </a:p>
          <a:p>
            <a:r>
              <a:rPr lang="ru-RU" sz="1000" dirty="0"/>
              <a:t>высокочастотные и низкочастотные составляющие изображений.</a:t>
            </a:r>
          </a:p>
          <a:p>
            <a:r>
              <a:rPr lang="ru-RU" sz="1400" b="1" dirty="0"/>
              <a:t>Сравнение дескрипторов (</a:t>
            </a:r>
            <a:r>
              <a:rPr lang="en-US" sz="1400" b="1" dirty="0"/>
              <a:t>Feature Descriptors)</a:t>
            </a:r>
          </a:p>
          <a:p>
            <a:r>
              <a:rPr lang="ru-RU" sz="1000" dirty="0"/>
              <a:t>такие как </a:t>
            </a:r>
            <a:r>
              <a:rPr lang="en-US" sz="1000" dirty="0"/>
              <a:t>SIFT, SURF, </a:t>
            </a:r>
            <a:r>
              <a:rPr lang="ru-RU" sz="1000" dirty="0"/>
              <a:t>и </a:t>
            </a:r>
            <a:r>
              <a:rPr lang="en-US" sz="1000" dirty="0"/>
              <a:t>ORB, </a:t>
            </a:r>
            <a:r>
              <a:rPr lang="ru-RU" sz="1000" dirty="0"/>
              <a:t>для извлечения и сравнения ключевых точек и их описаний.</a:t>
            </a:r>
          </a:p>
          <a:p>
            <a:r>
              <a:rPr lang="ru-RU" sz="1400" b="1" dirty="0"/>
              <a:t>Методы сиамских сетей</a:t>
            </a:r>
          </a:p>
          <a:p>
            <a:r>
              <a:rPr lang="ru-RU" sz="1000" dirty="0"/>
              <a:t>Оценивают векторное представление объектов</a:t>
            </a:r>
          </a:p>
          <a:p>
            <a:r>
              <a:rPr lang="ru-RU" sz="1400" b="1" dirty="0"/>
              <a:t>Структурные метрики (</a:t>
            </a:r>
            <a:r>
              <a:rPr lang="en-US" sz="1400" b="1" dirty="0"/>
              <a:t>Structural Metrics)</a:t>
            </a:r>
          </a:p>
          <a:p>
            <a:r>
              <a:rPr lang="ru-RU" sz="1000" dirty="0"/>
              <a:t>структурные характеристики изображений, такие как сетка дескрипторов и глубокие связи.</a:t>
            </a:r>
          </a:p>
        </p:txBody>
      </p:sp>
    </p:spTree>
    <p:extLst>
      <p:ext uri="{BB962C8B-B14F-4D97-AF65-F5344CB8AC3E}">
        <p14:creationId xmlns:p14="http://schemas.microsoft.com/office/powerpoint/2010/main" val="3199682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B63C5D0-DF0F-FD4D-9AB4-5F4EDE03CA8F}"/>
              </a:ext>
            </a:extLst>
          </p:cNvPr>
          <p:cNvSpPr txBox="1"/>
          <p:nvPr/>
        </p:nvSpPr>
        <p:spPr>
          <a:xfrm>
            <a:off x="500550" y="931890"/>
            <a:ext cx="269985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1600" spc="-5" dirty="0">
                <a:latin typeface="Microsoft Sans Serif"/>
                <a:cs typeface="Microsoft Sans Serif"/>
              </a:rPr>
              <a:t>1.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lang="ru-RU" sz="1600" spc="-15" dirty="0">
                <a:latin typeface="Microsoft Sans Serif"/>
                <a:cs typeface="Microsoft Sans Serif"/>
              </a:rPr>
              <a:t>Евклидово </a:t>
            </a:r>
            <a:r>
              <a:rPr lang="ru-RU" sz="1600" spc="-25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706E76BF-C278-7440-B6BE-38E69F1F463C}"/>
              </a:ext>
            </a:extLst>
          </p:cNvPr>
          <p:cNvGrpSpPr>
            <a:grpSpLocks noChangeAspect="1"/>
          </p:cNvGrpSpPr>
          <p:nvPr/>
        </p:nvGrpSpPr>
        <p:grpSpPr>
          <a:xfrm>
            <a:off x="526100" y="1378792"/>
            <a:ext cx="1445633" cy="1260000"/>
            <a:chOff x="894588" y="2510027"/>
            <a:chExt cx="1745614" cy="152146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5DE7D8F-BBC1-244A-BB81-BED88E892A73}"/>
                </a:ext>
              </a:extLst>
            </p:cNvPr>
            <p:cNvSpPr/>
            <p:nvPr/>
          </p:nvSpPr>
          <p:spPr>
            <a:xfrm>
              <a:off x="894588" y="2510027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4BA9D8BC-8BDC-7C46-A817-5E1CFC97FEE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768" y="3602736"/>
              <a:ext cx="156972" cy="155448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3999F651-605F-724C-89F4-C3B6838B964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6168" y="2807207"/>
              <a:ext cx="156972" cy="155447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71F84F5-B560-A44B-80FA-7356421BEFA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348" y="2799600"/>
              <a:ext cx="1011923" cy="894575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D1A8EFC-F2AA-D844-81B6-2882B4F18CB3}"/>
                </a:ext>
              </a:extLst>
            </p:cNvPr>
            <p:cNvSpPr/>
            <p:nvPr/>
          </p:nvSpPr>
          <p:spPr>
            <a:xfrm>
              <a:off x="1303655" y="2934461"/>
              <a:ext cx="815975" cy="698500"/>
            </a:xfrm>
            <a:custGeom>
              <a:avLst/>
              <a:gdLst/>
              <a:ahLst/>
              <a:cxnLst/>
              <a:rect l="l" t="t" r="r" b="b"/>
              <a:pathLst>
                <a:path w="815975" h="698500">
                  <a:moveTo>
                    <a:pt x="716237" y="59604"/>
                  </a:moveTo>
                  <a:lnTo>
                    <a:pt x="0" y="669289"/>
                  </a:lnTo>
                  <a:lnTo>
                    <a:pt x="24637" y="698373"/>
                  </a:lnTo>
                  <a:lnTo>
                    <a:pt x="740904" y="88538"/>
                  </a:lnTo>
                  <a:lnTo>
                    <a:pt x="716237" y="59604"/>
                  </a:lnTo>
                  <a:close/>
                </a:path>
                <a:path w="815975" h="698500">
                  <a:moveTo>
                    <a:pt x="795543" y="47243"/>
                  </a:moveTo>
                  <a:lnTo>
                    <a:pt x="730757" y="47243"/>
                  </a:lnTo>
                  <a:lnTo>
                    <a:pt x="755395" y="76200"/>
                  </a:lnTo>
                  <a:lnTo>
                    <a:pt x="740904" y="88538"/>
                  </a:lnTo>
                  <a:lnTo>
                    <a:pt x="765682" y="117601"/>
                  </a:lnTo>
                  <a:lnTo>
                    <a:pt x="795543" y="47243"/>
                  </a:lnTo>
                  <a:close/>
                </a:path>
                <a:path w="815975" h="698500">
                  <a:moveTo>
                    <a:pt x="730757" y="47243"/>
                  </a:moveTo>
                  <a:lnTo>
                    <a:pt x="716237" y="59604"/>
                  </a:lnTo>
                  <a:lnTo>
                    <a:pt x="740904" y="88538"/>
                  </a:lnTo>
                  <a:lnTo>
                    <a:pt x="755395" y="76200"/>
                  </a:lnTo>
                  <a:lnTo>
                    <a:pt x="730757" y="47243"/>
                  </a:lnTo>
                  <a:close/>
                </a:path>
                <a:path w="815975" h="698500">
                  <a:moveTo>
                    <a:pt x="815594" y="0"/>
                  </a:moveTo>
                  <a:lnTo>
                    <a:pt x="691514" y="30607"/>
                  </a:lnTo>
                  <a:lnTo>
                    <a:pt x="716237" y="59604"/>
                  </a:lnTo>
                  <a:lnTo>
                    <a:pt x="730757" y="47243"/>
                  </a:lnTo>
                  <a:lnTo>
                    <a:pt x="795543" y="47243"/>
                  </a:lnTo>
                  <a:lnTo>
                    <a:pt x="81559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28FCA2BD-9FFB-764E-999D-66CD45EBCDA3}"/>
                  </a:ext>
                </a:extLst>
              </p:cNvPr>
              <p:cNvSpPr txBox="1"/>
              <p:nvPr/>
            </p:nvSpPr>
            <p:spPr>
              <a:xfrm>
                <a:off x="2514600" y="1370837"/>
                <a:ext cx="5798820" cy="106708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ru-RU" sz="1400" spc="-40" dirty="0">
                    <a:latin typeface="Microsoft Sans Serif"/>
                    <a:cs typeface="Microsoft Sans Serif"/>
                  </a:rPr>
                  <a:t>Для</a:t>
                </a:r>
                <a:r>
                  <a:rPr lang="ru-RU" sz="14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точек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𝒑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𝒒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dirty="0">
                    <a:latin typeface="Microsoft Sans Serif"/>
                    <a:cs typeface="Microsoft Sans Serif"/>
                  </a:rPr>
                  <a:t>длина </a:t>
                </a:r>
                <a:r>
                  <a:rPr lang="ru-RU" sz="1400" spc="-25" dirty="0">
                    <a:latin typeface="Microsoft Sans Serif"/>
                    <a:cs typeface="Microsoft Sans Serif"/>
                  </a:rPr>
                  <a:t>отрезка</a:t>
                </a:r>
                <a:r>
                  <a:rPr lang="ru-RU" sz="14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5" dirty="0">
                    <a:latin typeface="Microsoft Sans Serif"/>
                    <a:cs typeface="Microsoft Sans Serif"/>
                  </a:rPr>
                  <a:t>равна:</a:t>
                </a:r>
                <a:endParaRPr lang="en-US" sz="1400" spc="-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+…+(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)^2</m:t>
                          </m:r>
                        </m:e>
                      </m:ra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sz="14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28FCA2BD-9FFB-764E-999D-66CD45EB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370837"/>
                <a:ext cx="5798820" cy="1067087"/>
              </a:xfrm>
              <a:prstGeom prst="rect">
                <a:avLst/>
              </a:prstGeom>
              <a:blipFill>
                <a:blip r:embed="rId4"/>
                <a:stretch>
                  <a:fillRect l="-1751" t="-33333" b="-94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1">
            <a:extLst>
              <a:ext uri="{FF2B5EF4-FFF2-40B4-BE49-F238E27FC236}">
                <a16:creationId xmlns:a16="http://schemas.microsoft.com/office/drawing/2014/main" id="{31D5B04B-0A10-E844-B504-3D7E40171B21}"/>
              </a:ext>
            </a:extLst>
          </p:cNvPr>
          <p:cNvSpPr txBox="1"/>
          <p:nvPr/>
        </p:nvSpPr>
        <p:spPr>
          <a:xfrm>
            <a:off x="529733" y="2860776"/>
            <a:ext cx="31254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Microsoft Sans Serif"/>
                <a:cs typeface="Microsoft Sans Serif"/>
              </a:rPr>
              <a:t>2.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lang="ru-RU" sz="1600" spc="-10" dirty="0" err="1">
                <a:latin typeface="Microsoft Sans Serif"/>
                <a:cs typeface="Microsoft Sans Serif"/>
              </a:rPr>
              <a:t>Манхеттенское</a:t>
            </a:r>
            <a:r>
              <a:rPr lang="ru-RU" sz="1600" spc="-10" dirty="0">
                <a:latin typeface="Microsoft Sans Serif"/>
                <a:cs typeface="Microsoft Sans Serif"/>
              </a:rPr>
              <a:t> </a:t>
            </a:r>
            <a:r>
              <a:rPr lang="ru-RU" sz="1600" spc="-40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38E9710B-7038-7949-A2C3-9F18F7AF8A5F}"/>
              </a:ext>
            </a:extLst>
          </p:cNvPr>
          <p:cNvGrpSpPr>
            <a:grpSpLocks noChangeAspect="1"/>
          </p:cNvGrpSpPr>
          <p:nvPr/>
        </p:nvGrpSpPr>
        <p:grpSpPr>
          <a:xfrm>
            <a:off x="500550" y="3239743"/>
            <a:ext cx="1445632" cy="1260000"/>
            <a:chOff x="873252" y="4863084"/>
            <a:chExt cx="1745614" cy="152146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B868FFC-5682-9E43-B316-22E8CCE40E36}"/>
                </a:ext>
              </a:extLst>
            </p:cNvPr>
            <p:cNvSpPr/>
            <p:nvPr/>
          </p:nvSpPr>
          <p:spPr>
            <a:xfrm>
              <a:off x="873252" y="4863084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563"/>
                  </a:lnTo>
                  <a:lnTo>
                    <a:pt x="38100" y="1483563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E8E5491-33E0-7D47-BECD-897D70081C2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432" y="5954268"/>
              <a:ext cx="156971" cy="156972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89F1E258-59FA-0B42-A1E3-8F198EBD9AE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832" y="5158740"/>
              <a:ext cx="156972" cy="156972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8B85C998-C926-3B4A-B62F-C46B3E21C09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36" y="5897880"/>
              <a:ext cx="999756" cy="310959"/>
            </a:xfrm>
            <a:prstGeom prst="rect">
              <a:avLst/>
            </a:prstGeom>
          </p:spPr>
        </p:pic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8722DF0E-ABD9-6441-BDEA-CE8E17F7C558}"/>
                </a:ext>
              </a:extLst>
            </p:cNvPr>
            <p:cNvSpPr/>
            <p:nvPr/>
          </p:nvSpPr>
          <p:spPr>
            <a:xfrm>
              <a:off x="1360170" y="5975604"/>
              <a:ext cx="803275" cy="114300"/>
            </a:xfrm>
            <a:custGeom>
              <a:avLst/>
              <a:gdLst/>
              <a:ahLst/>
              <a:cxnLst/>
              <a:rect l="l" t="t" r="r" b="b"/>
              <a:pathLst>
                <a:path w="803275" h="114300">
                  <a:moveTo>
                    <a:pt x="688975" y="0"/>
                  </a:moveTo>
                  <a:lnTo>
                    <a:pt x="688975" y="114300"/>
                  </a:lnTo>
                  <a:lnTo>
                    <a:pt x="765175" y="76200"/>
                  </a:lnTo>
                  <a:lnTo>
                    <a:pt x="708025" y="76200"/>
                  </a:lnTo>
                  <a:lnTo>
                    <a:pt x="708025" y="38100"/>
                  </a:lnTo>
                  <a:lnTo>
                    <a:pt x="765175" y="38100"/>
                  </a:lnTo>
                  <a:lnTo>
                    <a:pt x="688975" y="0"/>
                  </a:lnTo>
                  <a:close/>
                </a:path>
                <a:path w="803275" h="114300">
                  <a:moveTo>
                    <a:pt x="6889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75" y="76200"/>
                  </a:lnTo>
                  <a:lnTo>
                    <a:pt x="688975" y="38100"/>
                  </a:lnTo>
                  <a:close/>
                </a:path>
                <a:path w="803275" h="114300">
                  <a:moveTo>
                    <a:pt x="765175" y="38100"/>
                  </a:moveTo>
                  <a:lnTo>
                    <a:pt x="708025" y="38100"/>
                  </a:lnTo>
                  <a:lnTo>
                    <a:pt x="708025" y="76200"/>
                  </a:lnTo>
                  <a:lnTo>
                    <a:pt x="765175" y="76200"/>
                  </a:lnTo>
                  <a:lnTo>
                    <a:pt x="803275" y="57150"/>
                  </a:lnTo>
                  <a:lnTo>
                    <a:pt x="765175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919D496B-9D61-CC4F-BF2F-379CA4CA419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5584" y="5167884"/>
              <a:ext cx="310959" cy="885431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D1FF9449-5FA6-EC40-9DCE-62813AD6A676}"/>
                </a:ext>
              </a:extLst>
            </p:cNvPr>
            <p:cNvSpPr/>
            <p:nvPr/>
          </p:nvSpPr>
          <p:spPr>
            <a:xfrm>
              <a:off x="2106168" y="5302758"/>
              <a:ext cx="114300" cy="689610"/>
            </a:xfrm>
            <a:custGeom>
              <a:avLst/>
              <a:gdLst/>
              <a:ahLst/>
              <a:cxnLst/>
              <a:rect l="l" t="t" r="r" b="b"/>
              <a:pathLst>
                <a:path w="114300" h="689610">
                  <a:moveTo>
                    <a:pt x="76200" y="95249"/>
                  </a:moveTo>
                  <a:lnTo>
                    <a:pt x="38100" y="95249"/>
                  </a:lnTo>
                  <a:lnTo>
                    <a:pt x="38100" y="689127"/>
                  </a:lnTo>
                  <a:lnTo>
                    <a:pt x="76200" y="689127"/>
                  </a:lnTo>
                  <a:lnTo>
                    <a:pt x="76200" y="95249"/>
                  </a:lnTo>
                  <a:close/>
                </a:path>
                <a:path w="114300" h="689610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689610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10">
                <a:extLst>
                  <a:ext uri="{FF2B5EF4-FFF2-40B4-BE49-F238E27FC236}">
                    <a16:creationId xmlns:a16="http://schemas.microsoft.com/office/drawing/2014/main" id="{A1D9C44E-79B6-4245-92BE-A03E7F33D4B2}"/>
                  </a:ext>
                </a:extLst>
              </p:cNvPr>
              <p:cNvSpPr txBox="1"/>
              <p:nvPr/>
            </p:nvSpPr>
            <p:spPr>
              <a:xfrm>
                <a:off x="2480682" y="3355867"/>
                <a:ext cx="5798820" cy="817083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ru-RU" sz="1400" spc="-40" dirty="0">
                    <a:latin typeface="Microsoft Sans Serif"/>
                    <a:cs typeface="Microsoft Sans Serif"/>
                  </a:rPr>
                  <a:t>Для</a:t>
                </a:r>
                <a:r>
                  <a:rPr lang="ru-RU" sz="14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точек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𝒑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𝒒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dirty="0">
                    <a:latin typeface="Microsoft Sans Serif"/>
                    <a:cs typeface="Microsoft Sans Serif"/>
                  </a:rPr>
                  <a:t>длина </a:t>
                </a:r>
                <a:r>
                  <a:rPr lang="ru-RU" sz="1400" spc="-25" dirty="0">
                    <a:latin typeface="Microsoft Sans Serif"/>
                    <a:cs typeface="Microsoft Sans Serif"/>
                  </a:rPr>
                  <a:t>отрезка</a:t>
                </a:r>
                <a:r>
                  <a:rPr lang="ru-RU" sz="14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5" dirty="0">
                    <a:latin typeface="Microsoft Sans Serif"/>
                    <a:cs typeface="Microsoft Sans Serif"/>
                  </a:rPr>
                  <a:t>равна:</a:t>
                </a:r>
                <a:endParaRPr lang="en-US" sz="1400" spc="-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−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sz="14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42" name="object 10">
                <a:extLst>
                  <a:ext uri="{FF2B5EF4-FFF2-40B4-BE49-F238E27FC236}">
                    <a16:creationId xmlns:a16="http://schemas.microsoft.com/office/drawing/2014/main" id="{A1D9C44E-79B6-4245-92BE-A03E7F33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682" y="3355867"/>
                <a:ext cx="5798820" cy="817083"/>
              </a:xfrm>
              <a:prstGeom prst="rect">
                <a:avLst/>
              </a:prstGeom>
              <a:blipFill>
                <a:blip r:embed="rId8"/>
                <a:stretch>
                  <a:fillRect l="-1751" t="-58462" b="-13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611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10E0-1384-FB40-A86A-2B8E67A0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Манхеттенское</a:t>
            </a:r>
            <a:r>
              <a:rPr lang="ru-RU" dirty="0"/>
              <a:t> и Евклидово расстояние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7302E-23C9-A74B-B2B3-834FE4C7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9" y="1146276"/>
            <a:ext cx="4605909" cy="366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84E23-62C5-7F4D-9202-FF6C43A92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" t="2006" r="1006" b="7370"/>
          <a:stretch/>
        </p:blipFill>
        <p:spPr>
          <a:xfrm>
            <a:off x="6096000" y="1997074"/>
            <a:ext cx="2547451" cy="156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D103A-EBDE-7440-989C-7CBD1F12C020}"/>
                  </a:ext>
                </a:extLst>
              </p:cNvPr>
              <p:cNvSpPr txBox="1"/>
              <p:nvPr/>
            </p:nvSpPr>
            <p:spPr>
              <a:xfrm>
                <a:off x="5382259" y="2610194"/>
                <a:ext cx="519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D103A-EBDE-7440-989C-7CBD1F12C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259" y="2610194"/>
                <a:ext cx="51969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829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CC581A62-67B3-6341-A7DA-75841A561CE5}"/>
              </a:ext>
            </a:extLst>
          </p:cNvPr>
          <p:cNvSpPr txBox="1"/>
          <p:nvPr/>
        </p:nvSpPr>
        <p:spPr>
          <a:xfrm>
            <a:off x="495559" y="935963"/>
            <a:ext cx="30238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Microsoft Sans Serif"/>
                <a:cs typeface="Microsoft Sans Serif"/>
              </a:rPr>
              <a:t>3.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Расстояние Чебышева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22" name="object 8">
            <a:extLst>
              <a:ext uri="{FF2B5EF4-FFF2-40B4-BE49-F238E27FC236}">
                <a16:creationId xmlns:a16="http://schemas.microsoft.com/office/drawing/2014/main" id="{E76E0ABF-A104-2547-B231-B83F21B6CA39}"/>
              </a:ext>
            </a:extLst>
          </p:cNvPr>
          <p:cNvGrpSpPr>
            <a:grpSpLocks noChangeAspect="1"/>
          </p:cNvGrpSpPr>
          <p:nvPr/>
        </p:nvGrpSpPr>
        <p:grpSpPr>
          <a:xfrm>
            <a:off x="736736" y="1344396"/>
            <a:ext cx="1445632" cy="1260000"/>
            <a:chOff x="894588" y="1900427"/>
            <a:chExt cx="1745614" cy="1521460"/>
          </a:xfrm>
        </p:grpSpPr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9742F0B1-1C27-5746-9244-9C5FE88B9B19}"/>
                </a:ext>
              </a:extLst>
            </p:cNvPr>
            <p:cNvSpPr/>
            <p:nvPr/>
          </p:nvSpPr>
          <p:spPr>
            <a:xfrm>
              <a:off x="894588" y="1900427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C7B6D014-365D-0248-8262-B8BE3C3E686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768" y="2993136"/>
              <a:ext cx="156972" cy="155447"/>
            </a:xfrm>
            <a:prstGeom prst="rect">
              <a:avLst/>
            </a:prstGeom>
          </p:spPr>
        </p:pic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77D31330-7A6F-F84A-ABB6-0C039F2BA6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6168" y="2197607"/>
              <a:ext cx="156972" cy="155447"/>
            </a:xfrm>
            <a:prstGeom prst="rect">
              <a:avLst/>
            </a:prstGeom>
          </p:spPr>
        </p:pic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8329D45F-CD0D-0E4A-B19E-9AA50453F4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116" y="2935287"/>
              <a:ext cx="999756" cy="310959"/>
            </a:xfrm>
            <a:prstGeom prst="rect">
              <a:avLst/>
            </a:prstGeom>
          </p:spPr>
        </p:pic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D5FF39D8-7F27-334F-9904-FB4DBC51F143}"/>
                </a:ext>
              </a:extLst>
            </p:cNvPr>
            <p:cNvSpPr/>
            <p:nvPr/>
          </p:nvSpPr>
          <p:spPr>
            <a:xfrm>
              <a:off x="1352550" y="3012947"/>
              <a:ext cx="803275" cy="114300"/>
            </a:xfrm>
            <a:custGeom>
              <a:avLst/>
              <a:gdLst/>
              <a:ahLst/>
              <a:cxnLst/>
              <a:rect l="l" t="t" r="r" b="b"/>
              <a:pathLst>
                <a:path w="803275" h="114300">
                  <a:moveTo>
                    <a:pt x="688975" y="0"/>
                  </a:moveTo>
                  <a:lnTo>
                    <a:pt x="688975" y="114300"/>
                  </a:lnTo>
                  <a:lnTo>
                    <a:pt x="765175" y="76200"/>
                  </a:lnTo>
                  <a:lnTo>
                    <a:pt x="708025" y="76200"/>
                  </a:lnTo>
                  <a:lnTo>
                    <a:pt x="708025" y="38100"/>
                  </a:lnTo>
                  <a:lnTo>
                    <a:pt x="765175" y="38100"/>
                  </a:lnTo>
                  <a:lnTo>
                    <a:pt x="688975" y="0"/>
                  </a:lnTo>
                  <a:close/>
                </a:path>
                <a:path w="803275" h="114300">
                  <a:moveTo>
                    <a:pt x="6889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75" y="76200"/>
                  </a:lnTo>
                  <a:lnTo>
                    <a:pt x="688975" y="38100"/>
                  </a:lnTo>
                  <a:close/>
                </a:path>
                <a:path w="803275" h="114300">
                  <a:moveTo>
                    <a:pt x="765175" y="38100"/>
                  </a:moveTo>
                  <a:lnTo>
                    <a:pt x="708025" y="38100"/>
                  </a:lnTo>
                  <a:lnTo>
                    <a:pt x="708025" y="76200"/>
                  </a:lnTo>
                  <a:lnTo>
                    <a:pt x="765175" y="76200"/>
                  </a:lnTo>
                  <a:lnTo>
                    <a:pt x="803275" y="57150"/>
                  </a:lnTo>
                  <a:lnTo>
                    <a:pt x="765175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1654E715-BA51-4243-B33B-930801B84E51}"/>
                </a:ext>
              </a:extLst>
            </p:cNvPr>
            <p:cNvSpPr/>
            <p:nvPr/>
          </p:nvSpPr>
          <p:spPr>
            <a:xfrm>
              <a:off x="2183891" y="2339340"/>
              <a:ext cx="0" cy="1048385"/>
            </a:xfrm>
            <a:custGeom>
              <a:avLst/>
              <a:gdLst/>
              <a:ahLst/>
              <a:cxnLst/>
              <a:rect l="l" t="t" r="r" b="b"/>
              <a:pathLst>
                <a:path h="1048385">
                  <a:moveTo>
                    <a:pt x="0" y="0"/>
                  </a:moveTo>
                  <a:lnTo>
                    <a:pt x="0" y="1048004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0">
            <a:extLst>
              <a:ext uri="{FF2B5EF4-FFF2-40B4-BE49-F238E27FC236}">
                <a16:creationId xmlns:a16="http://schemas.microsoft.com/office/drawing/2014/main" id="{A32B22A8-E619-0144-85FE-87C3CBDA50D0}"/>
              </a:ext>
            </a:extLst>
          </p:cNvPr>
          <p:cNvSpPr txBox="1"/>
          <p:nvPr/>
        </p:nvSpPr>
        <p:spPr>
          <a:xfrm>
            <a:off x="495559" y="3058282"/>
            <a:ext cx="31076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600" spc="-5" dirty="0">
                <a:latin typeface="Microsoft Sans Serif"/>
                <a:cs typeface="Microsoft Sans Serif"/>
              </a:rPr>
              <a:t>4. Расстояние </a:t>
            </a:r>
            <a:r>
              <a:rPr lang="ru-RU" sz="1600" spc="-5" dirty="0" err="1">
                <a:latin typeface="Microsoft Sans Serif"/>
                <a:cs typeface="Microsoft Sans Serif"/>
              </a:rPr>
              <a:t>Минковского</a:t>
            </a:r>
            <a:endParaRPr sz="160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BC3D3-32C0-D643-9054-9E0030C9313D}"/>
                  </a:ext>
                </a:extLst>
              </p:cNvPr>
              <p:cNvSpPr txBox="1"/>
              <p:nvPr/>
            </p:nvSpPr>
            <p:spPr>
              <a:xfrm>
                <a:off x="3180875" y="1595735"/>
                <a:ext cx="276569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𝑐h𝑒𝑏𝑦𝑠h𝑒𝑣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BC3D3-32C0-D643-9054-9E0030C93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75" y="1595735"/>
                <a:ext cx="2765693" cy="37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/>
              <p:nvPr/>
            </p:nvSpPr>
            <p:spPr>
              <a:xfrm>
                <a:off x="611272" y="3559892"/>
                <a:ext cx="2294538" cy="79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2" y="3559892"/>
                <a:ext cx="2294538" cy="799193"/>
              </a:xfrm>
              <a:prstGeom prst="rect">
                <a:avLst/>
              </a:prstGeom>
              <a:blipFill>
                <a:blip r:embed="rId5"/>
                <a:stretch>
                  <a:fillRect t="-68750" b="-1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A7EDB8-9277-E847-B19A-B62F6F1D6FAC}"/>
                  </a:ext>
                </a:extLst>
              </p:cNvPr>
              <p:cNvSpPr txBox="1"/>
              <p:nvPr/>
            </p:nvSpPr>
            <p:spPr>
              <a:xfrm>
                <a:off x="3425011" y="3620421"/>
                <a:ext cx="28962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 </a:t>
                </a:r>
                <a:r>
                  <a:rPr lang="en-US" sz="1400" dirty="0"/>
                  <a:t>– </a:t>
                </a:r>
                <a:r>
                  <a:rPr lang="ru-RU" sz="1400" dirty="0" err="1"/>
                  <a:t>Манхеттенское</a:t>
                </a:r>
                <a:r>
                  <a:rPr lang="ru-RU" sz="1400" dirty="0"/>
                  <a:t> рас</a:t>
                </a:r>
                <a:r>
                  <a:rPr lang="en-US" sz="1400" dirty="0"/>
                  <a:t>c</a:t>
                </a:r>
                <a:r>
                  <a:rPr lang="ru-RU" sz="1400" dirty="0" err="1"/>
                  <a:t>тояние</a:t>
                </a:r>
                <a:endParaRPr lang="ru-RU" sz="1400" dirty="0"/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 </a:t>
                </a:r>
                <a:r>
                  <a:rPr lang="en-US" sz="1400" dirty="0"/>
                  <a:t>– </a:t>
                </a:r>
                <a:r>
                  <a:rPr lang="ru-RU" sz="1400" dirty="0"/>
                  <a:t>Евклидово расстояние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400" dirty="0"/>
                  <a:t> – </a:t>
                </a:r>
                <a:r>
                  <a:rPr lang="ru-RU" sz="1400" dirty="0"/>
                  <a:t>Расстояние Чебышева</a:t>
                </a:r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A7EDB8-9277-E847-B19A-B62F6F1D6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11" y="3620421"/>
                <a:ext cx="2896242" cy="738664"/>
              </a:xfrm>
              <a:prstGeom prst="rect">
                <a:avLst/>
              </a:prstGeom>
              <a:blipFill>
                <a:blip r:embed="rId6"/>
                <a:stretch>
                  <a:fillRect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719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A32B22A8-E619-0144-85FE-87C3CBDA50D0}"/>
              </a:ext>
            </a:extLst>
          </p:cNvPr>
          <p:cNvSpPr txBox="1"/>
          <p:nvPr/>
        </p:nvSpPr>
        <p:spPr>
          <a:xfrm>
            <a:off x="470887" y="1239224"/>
            <a:ext cx="479714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600" spc="-5" dirty="0">
                <a:latin typeface="Microsoft Sans Serif"/>
                <a:cs typeface="Microsoft Sans Serif"/>
              </a:rPr>
              <a:t>5</a:t>
            </a:r>
            <a:r>
              <a:rPr sz="1600" spc="-5" dirty="0">
                <a:latin typeface="Microsoft Sans Serif"/>
                <a:cs typeface="Microsoft Sans Serif"/>
              </a:rPr>
              <a:t>. </a:t>
            </a:r>
            <a:r>
              <a:rPr sz="1600" spc="-20" dirty="0" err="1">
                <a:latin typeface="Microsoft Sans Serif"/>
                <a:cs typeface="Microsoft Sans Serif"/>
              </a:rPr>
              <a:t>Косинусное</a:t>
            </a:r>
            <a:r>
              <a:rPr lang="en-US" sz="1600" spc="-20" dirty="0">
                <a:latin typeface="Microsoft Sans Serif"/>
                <a:cs typeface="Microsoft Sans Serif"/>
              </a:rPr>
              <a:t> </a:t>
            </a:r>
            <a:r>
              <a:rPr lang="ru-RU" sz="1600" spc="-20" dirty="0">
                <a:latin typeface="Microsoft Sans Serif"/>
                <a:cs typeface="Microsoft Sans Serif"/>
              </a:rPr>
              <a:t>сходство и косинусное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31" name="object 21">
            <a:extLst>
              <a:ext uri="{FF2B5EF4-FFF2-40B4-BE49-F238E27FC236}">
                <a16:creationId xmlns:a16="http://schemas.microsoft.com/office/drawing/2014/main" id="{F3DDCF51-A974-8E47-AB75-ECD3FBE302DD}"/>
              </a:ext>
            </a:extLst>
          </p:cNvPr>
          <p:cNvGrpSpPr>
            <a:grpSpLocks noChangeAspect="1"/>
          </p:cNvGrpSpPr>
          <p:nvPr/>
        </p:nvGrpSpPr>
        <p:grpSpPr>
          <a:xfrm>
            <a:off x="705398" y="1733550"/>
            <a:ext cx="1444430" cy="1260000"/>
            <a:chOff x="8278368" y="2688335"/>
            <a:chExt cx="1745614" cy="1522730"/>
          </a:xfrm>
        </p:grpSpPr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0AE582C4-B5A2-B541-8201-66BFDB99FA5B}"/>
                </a:ext>
              </a:extLst>
            </p:cNvPr>
            <p:cNvSpPr/>
            <p:nvPr/>
          </p:nvSpPr>
          <p:spPr>
            <a:xfrm>
              <a:off x="8278368" y="2688335"/>
              <a:ext cx="1745614" cy="1522730"/>
            </a:xfrm>
            <a:custGeom>
              <a:avLst/>
              <a:gdLst/>
              <a:ahLst/>
              <a:cxnLst/>
              <a:rect l="l" t="t" r="r" b="b"/>
              <a:pathLst>
                <a:path w="1745615" h="1522729">
                  <a:moveTo>
                    <a:pt x="1745615" y="1484376"/>
                  </a:moveTo>
                  <a:lnTo>
                    <a:pt x="1732915" y="1478026"/>
                  </a:lnTo>
                  <a:lnTo>
                    <a:pt x="1669415" y="1446276"/>
                  </a:lnTo>
                  <a:lnTo>
                    <a:pt x="1669415" y="1478026"/>
                  </a:lnTo>
                  <a:lnTo>
                    <a:pt x="44450" y="1478026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90726"/>
                  </a:lnTo>
                  <a:lnTo>
                    <a:pt x="1669415" y="1490726"/>
                  </a:lnTo>
                  <a:lnTo>
                    <a:pt x="1669415" y="1522476"/>
                  </a:lnTo>
                  <a:lnTo>
                    <a:pt x="1732915" y="1490726"/>
                  </a:lnTo>
                  <a:lnTo>
                    <a:pt x="1745615" y="1484376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23">
              <a:extLst>
                <a:ext uri="{FF2B5EF4-FFF2-40B4-BE49-F238E27FC236}">
                  <a16:creationId xmlns:a16="http://schemas.microsoft.com/office/drawing/2014/main" id="{E129EE4C-1A27-0D48-9CE0-2BF63C1EDCC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8156" y="2865119"/>
              <a:ext cx="156972" cy="156971"/>
            </a:xfrm>
            <a:prstGeom prst="rect">
              <a:avLst/>
            </a:prstGeom>
          </p:spPr>
        </p:pic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AA53D72E-44F0-974E-B663-9B8AAED0D79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9176" y="3589019"/>
              <a:ext cx="156972" cy="156971"/>
            </a:xfrm>
            <a:prstGeom prst="rect">
              <a:avLst/>
            </a:prstGeom>
          </p:spPr>
        </p:pic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9AD83D80-B055-1141-9298-36CF85BDAB17}"/>
                </a:ext>
              </a:extLst>
            </p:cNvPr>
            <p:cNvSpPr/>
            <p:nvPr/>
          </p:nvSpPr>
          <p:spPr>
            <a:xfrm>
              <a:off x="8316468" y="2988563"/>
              <a:ext cx="1124585" cy="1184275"/>
            </a:xfrm>
            <a:custGeom>
              <a:avLst/>
              <a:gdLst/>
              <a:ahLst/>
              <a:cxnLst/>
              <a:rect l="l" t="t" r="r" b="b"/>
              <a:pathLst>
                <a:path w="1124584" h="1184275">
                  <a:moveTo>
                    <a:pt x="0" y="1183259"/>
                  </a:moveTo>
                  <a:lnTo>
                    <a:pt x="582676" y="0"/>
                  </a:lnTo>
                </a:path>
                <a:path w="1124584" h="1184275">
                  <a:moveTo>
                    <a:pt x="0" y="1184148"/>
                  </a:moveTo>
                  <a:lnTo>
                    <a:pt x="1124077" y="725424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42B59816-8311-654C-897B-BB50BFCF71E5}"/>
                </a:ext>
              </a:extLst>
            </p:cNvPr>
            <p:cNvSpPr/>
            <p:nvPr/>
          </p:nvSpPr>
          <p:spPr>
            <a:xfrm>
              <a:off x="8713216" y="3343655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40" h="467360">
                  <a:moveTo>
                    <a:pt x="409701" y="361315"/>
                  </a:moveTo>
                  <a:lnTo>
                    <a:pt x="405129" y="364236"/>
                  </a:lnTo>
                  <a:lnTo>
                    <a:pt x="400430" y="367030"/>
                  </a:lnTo>
                  <a:lnTo>
                    <a:pt x="399033" y="373126"/>
                  </a:lnTo>
                  <a:lnTo>
                    <a:pt x="457453" y="467106"/>
                  </a:lnTo>
                  <a:lnTo>
                    <a:pt x="467995" y="447802"/>
                  </a:lnTo>
                  <a:lnTo>
                    <a:pt x="447039" y="447802"/>
                  </a:lnTo>
                  <a:lnTo>
                    <a:pt x="446912" y="444246"/>
                  </a:lnTo>
                  <a:lnTo>
                    <a:pt x="445261" y="421640"/>
                  </a:lnTo>
                  <a:lnTo>
                    <a:pt x="443351" y="406939"/>
                  </a:lnTo>
                  <a:lnTo>
                    <a:pt x="415798" y="362712"/>
                  </a:lnTo>
                  <a:lnTo>
                    <a:pt x="409701" y="361315"/>
                  </a:lnTo>
                  <a:close/>
                </a:path>
                <a:path w="510540" h="467360">
                  <a:moveTo>
                    <a:pt x="443351" y="406939"/>
                  </a:moveTo>
                  <a:lnTo>
                    <a:pt x="445261" y="421640"/>
                  </a:lnTo>
                  <a:lnTo>
                    <a:pt x="446912" y="444246"/>
                  </a:lnTo>
                  <a:lnTo>
                    <a:pt x="447039" y="447802"/>
                  </a:lnTo>
                  <a:lnTo>
                    <a:pt x="466851" y="447167"/>
                  </a:lnTo>
                  <a:lnTo>
                    <a:pt x="466715" y="442722"/>
                  </a:lnTo>
                  <a:lnTo>
                    <a:pt x="448182" y="442722"/>
                  </a:lnTo>
                  <a:lnTo>
                    <a:pt x="456344" y="427795"/>
                  </a:lnTo>
                  <a:lnTo>
                    <a:pt x="443351" y="406939"/>
                  </a:lnTo>
                  <a:close/>
                </a:path>
                <a:path w="510540" h="467360">
                  <a:moveTo>
                    <a:pt x="499109" y="358775"/>
                  </a:moveTo>
                  <a:lnTo>
                    <a:pt x="493140" y="360553"/>
                  </a:lnTo>
                  <a:lnTo>
                    <a:pt x="490474" y="365379"/>
                  </a:lnTo>
                  <a:lnTo>
                    <a:pt x="464205" y="413418"/>
                  </a:lnTo>
                  <a:lnTo>
                    <a:pt x="464947" y="419100"/>
                  </a:lnTo>
                  <a:lnTo>
                    <a:pt x="466725" y="442849"/>
                  </a:lnTo>
                  <a:lnTo>
                    <a:pt x="466851" y="447167"/>
                  </a:lnTo>
                  <a:lnTo>
                    <a:pt x="447039" y="447802"/>
                  </a:lnTo>
                  <a:lnTo>
                    <a:pt x="467995" y="447802"/>
                  </a:lnTo>
                  <a:lnTo>
                    <a:pt x="507873" y="374777"/>
                  </a:lnTo>
                  <a:lnTo>
                    <a:pt x="510539" y="370078"/>
                  </a:lnTo>
                  <a:lnTo>
                    <a:pt x="508761" y="363982"/>
                  </a:lnTo>
                  <a:lnTo>
                    <a:pt x="503935" y="361315"/>
                  </a:lnTo>
                  <a:lnTo>
                    <a:pt x="499109" y="358775"/>
                  </a:lnTo>
                  <a:close/>
                </a:path>
                <a:path w="510540" h="467360">
                  <a:moveTo>
                    <a:pt x="456344" y="427795"/>
                  </a:moveTo>
                  <a:lnTo>
                    <a:pt x="448182" y="442722"/>
                  </a:lnTo>
                  <a:lnTo>
                    <a:pt x="465327" y="442214"/>
                  </a:lnTo>
                  <a:lnTo>
                    <a:pt x="456344" y="427795"/>
                  </a:lnTo>
                  <a:close/>
                </a:path>
                <a:path w="510540" h="467360">
                  <a:moveTo>
                    <a:pt x="464205" y="413418"/>
                  </a:moveTo>
                  <a:lnTo>
                    <a:pt x="456344" y="427795"/>
                  </a:lnTo>
                  <a:lnTo>
                    <a:pt x="465327" y="442214"/>
                  </a:lnTo>
                  <a:lnTo>
                    <a:pt x="448182" y="442722"/>
                  </a:lnTo>
                  <a:lnTo>
                    <a:pt x="466715" y="442722"/>
                  </a:lnTo>
                  <a:lnTo>
                    <a:pt x="464947" y="419100"/>
                  </a:lnTo>
                  <a:lnTo>
                    <a:pt x="464205" y="413418"/>
                  </a:lnTo>
                  <a:close/>
                </a:path>
                <a:path w="510540" h="467360">
                  <a:moveTo>
                    <a:pt x="507" y="0"/>
                  </a:moveTo>
                  <a:lnTo>
                    <a:pt x="0" y="19812"/>
                  </a:lnTo>
                  <a:lnTo>
                    <a:pt x="23494" y="20320"/>
                  </a:lnTo>
                  <a:lnTo>
                    <a:pt x="46227" y="22225"/>
                  </a:lnTo>
                  <a:lnTo>
                    <a:pt x="90550" y="28956"/>
                  </a:lnTo>
                  <a:lnTo>
                    <a:pt x="133476" y="40005"/>
                  </a:lnTo>
                  <a:lnTo>
                    <a:pt x="174498" y="54991"/>
                  </a:lnTo>
                  <a:lnTo>
                    <a:pt x="213613" y="73914"/>
                  </a:lnTo>
                  <a:lnTo>
                    <a:pt x="250570" y="96393"/>
                  </a:lnTo>
                  <a:lnTo>
                    <a:pt x="284987" y="122047"/>
                  </a:lnTo>
                  <a:lnTo>
                    <a:pt x="316737" y="151003"/>
                  </a:lnTo>
                  <a:lnTo>
                    <a:pt x="345566" y="182753"/>
                  </a:lnTo>
                  <a:lnTo>
                    <a:pt x="371220" y="217170"/>
                  </a:lnTo>
                  <a:lnTo>
                    <a:pt x="393700" y="254127"/>
                  </a:lnTo>
                  <a:lnTo>
                    <a:pt x="412495" y="293116"/>
                  </a:lnTo>
                  <a:lnTo>
                    <a:pt x="427481" y="334264"/>
                  </a:lnTo>
                  <a:lnTo>
                    <a:pt x="438403" y="377063"/>
                  </a:lnTo>
                  <a:lnTo>
                    <a:pt x="443351" y="406939"/>
                  </a:lnTo>
                  <a:lnTo>
                    <a:pt x="456344" y="427795"/>
                  </a:lnTo>
                  <a:lnTo>
                    <a:pt x="464205" y="413418"/>
                  </a:lnTo>
                  <a:lnTo>
                    <a:pt x="461899" y="395732"/>
                  </a:lnTo>
                  <a:lnTo>
                    <a:pt x="457834" y="372745"/>
                  </a:lnTo>
                  <a:lnTo>
                    <a:pt x="446277" y="327914"/>
                  </a:lnTo>
                  <a:lnTo>
                    <a:pt x="430529" y="284988"/>
                  </a:lnTo>
                  <a:lnTo>
                    <a:pt x="410844" y="244221"/>
                  </a:lnTo>
                  <a:lnTo>
                    <a:pt x="387476" y="205740"/>
                  </a:lnTo>
                  <a:lnTo>
                    <a:pt x="360552" y="169799"/>
                  </a:lnTo>
                  <a:lnTo>
                    <a:pt x="330326" y="136652"/>
                  </a:lnTo>
                  <a:lnTo>
                    <a:pt x="297179" y="106553"/>
                  </a:lnTo>
                  <a:lnTo>
                    <a:pt x="261238" y="79629"/>
                  </a:lnTo>
                  <a:lnTo>
                    <a:pt x="222757" y="56261"/>
                  </a:lnTo>
                  <a:lnTo>
                    <a:pt x="181863" y="36576"/>
                  </a:lnTo>
                  <a:lnTo>
                    <a:pt x="138937" y="20955"/>
                  </a:lnTo>
                  <a:lnTo>
                    <a:pt x="94106" y="9525"/>
                  </a:lnTo>
                  <a:lnTo>
                    <a:pt x="47751" y="2413"/>
                  </a:lnTo>
                  <a:lnTo>
                    <a:pt x="24002" y="635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/>
              <p:nvPr/>
            </p:nvSpPr>
            <p:spPr>
              <a:xfrm>
                <a:off x="3015460" y="2030137"/>
                <a:ext cx="4797147" cy="1036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𝐬𝐢𝐦𝐢𝐥𝐚𝐫𝐢𝐭𝐲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sz="1400" dirty="0"/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𝐝𝐢𝐬𝐭𝐚𝐧𝐜𝐞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𝐬𝐢𝐦𝐢𝐥𝐚𝐫𝐢𝐭𝐲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0" y="2030137"/>
                <a:ext cx="4797147" cy="1036117"/>
              </a:xfrm>
              <a:prstGeom prst="rect">
                <a:avLst/>
              </a:prstGeom>
              <a:blipFill>
                <a:blip r:embed="rId3"/>
                <a:stretch>
                  <a:fillRect t="-32530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D603DEB-BB0F-FE46-AA83-6EE97BAE2DC9}"/>
              </a:ext>
            </a:extLst>
          </p:cNvPr>
          <p:cNvSpPr txBox="1"/>
          <p:nvPr/>
        </p:nvSpPr>
        <p:spPr>
          <a:xfrm>
            <a:off x="736924" y="3714750"/>
            <a:ext cx="825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Косинусное расстояние используется для определения схожести векторов в </a:t>
            </a:r>
            <a:br>
              <a:rPr lang="ru-RU" dirty="0"/>
            </a:br>
            <a:r>
              <a:rPr lang="en-US" dirty="0"/>
              <a:t>n-</a:t>
            </a:r>
            <a:r>
              <a:rPr lang="ru-RU" dirty="0"/>
              <a:t>мерном пространстве. Одна из самых часто используемых метрик в </a:t>
            </a:r>
            <a:r>
              <a:rPr lang="en-US" dirty="0"/>
              <a:t>NLP.</a:t>
            </a:r>
          </a:p>
        </p:txBody>
      </p:sp>
    </p:spTree>
    <p:extLst>
      <p:ext uri="{BB962C8B-B14F-4D97-AF65-F5344CB8AC3E}">
        <p14:creationId xmlns:p14="http://schemas.microsoft.com/office/powerpoint/2010/main" val="1761987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EC5A-EDC9-8F4E-AE10-B3C64474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&amp; </a:t>
            </a:r>
            <a:r>
              <a:rPr lang="en-US" dirty="0" err="1"/>
              <a:t>CrossEntropy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7F8329-1C1E-0642-BC29-3C7C960C004B}"/>
                  </a:ext>
                </a:extLst>
              </p:cNvPr>
              <p:cNvSpPr txBox="1"/>
              <p:nvPr/>
            </p:nvSpPr>
            <p:spPr>
              <a:xfrm>
                <a:off x="630145" y="1809750"/>
                <a:ext cx="2514343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7F8329-1C1E-0642-BC29-3C7C960C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45" y="1809750"/>
                <a:ext cx="2514343" cy="871264"/>
              </a:xfrm>
              <a:prstGeom prst="rect">
                <a:avLst/>
              </a:prstGeom>
              <a:blipFill>
                <a:blip r:embed="rId2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E12402-7C0D-724C-9BF3-0E4CC5123096}"/>
                  </a:ext>
                </a:extLst>
              </p:cNvPr>
              <p:cNvSpPr txBox="1"/>
              <p:nvPr/>
            </p:nvSpPr>
            <p:spPr>
              <a:xfrm>
                <a:off x="3129419" y="2060716"/>
                <a:ext cx="3885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истинные ответы,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ответы сети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E12402-7C0D-724C-9BF3-0E4CC5123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419" y="2060716"/>
                <a:ext cx="3885038" cy="369332"/>
              </a:xfrm>
              <a:prstGeom prst="rect">
                <a:avLst/>
              </a:prstGeom>
              <a:blipFill>
                <a:blip r:embed="rId3"/>
                <a:stretch>
                  <a:fillRect t="-6667" r="-32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A437FD-DB7E-4C46-B814-E0E3924C6D79}"/>
              </a:ext>
            </a:extLst>
          </p:cNvPr>
          <p:cNvSpPr txBox="1"/>
          <p:nvPr/>
        </p:nvSpPr>
        <p:spPr>
          <a:xfrm>
            <a:off x="624926" y="1200150"/>
            <a:ext cx="83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Одной из основных метрик для задачи регрессии является средний квадрат отклонения (</a:t>
            </a:r>
            <a:r>
              <a:rPr lang="en-US" dirty="0"/>
              <a:t>mean squared error – MSE)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13411-4E09-534F-9A4E-AA9067B6CE8C}"/>
              </a:ext>
            </a:extLst>
          </p:cNvPr>
          <p:cNvSpPr txBox="1"/>
          <p:nvPr/>
        </p:nvSpPr>
        <p:spPr>
          <a:xfrm>
            <a:off x="624926" y="2724150"/>
            <a:ext cx="83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Одной из основных метрик для задачи классификации является кросс-энтропия (</a:t>
            </a:r>
            <a:r>
              <a:rPr lang="en-US" dirty="0"/>
              <a:t>cross-entropy loss – CEL)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311DD-B470-0D41-BA7B-60F5057B91A3}"/>
                  </a:ext>
                </a:extLst>
              </p:cNvPr>
              <p:cNvSpPr txBox="1"/>
              <p:nvPr/>
            </p:nvSpPr>
            <p:spPr>
              <a:xfrm>
                <a:off x="762000" y="3274653"/>
                <a:ext cx="2543324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311DD-B470-0D41-BA7B-60F5057B9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274653"/>
                <a:ext cx="2543324" cy="871264"/>
              </a:xfrm>
              <a:prstGeom prst="rect">
                <a:avLst/>
              </a:prstGeom>
              <a:blipFill>
                <a:blip r:embed="rId4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5AFC8F-B418-984B-ACED-969688385EAF}"/>
                  </a:ext>
                </a:extLst>
              </p:cNvPr>
              <p:cNvSpPr txBox="1"/>
              <p:nvPr/>
            </p:nvSpPr>
            <p:spPr>
              <a:xfrm>
                <a:off x="3252269" y="3525619"/>
                <a:ext cx="57688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истинная метка класса,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ответы сети</a:t>
                </a:r>
                <a:r>
                  <a:rPr lang="en-US" dirty="0"/>
                  <a:t> – </a:t>
                </a:r>
                <a:r>
                  <a:rPr lang="ru-RU" dirty="0"/>
                  <a:t>вероятность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𝑆𝑜𝑓𝑡𝑚𝑎𝑥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 err="1"/>
                  <a:t>го</a:t>
                </a:r>
                <a:r>
                  <a:rPr lang="ru-RU" dirty="0"/>
                  <a:t> класса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5AFC8F-B418-984B-ACED-96968838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69" y="3525619"/>
                <a:ext cx="5768881" cy="646331"/>
              </a:xfrm>
              <a:prstGeom prst="rect">
                <a:avLst/>
              </a:prstGeom>
              <a:blipFill>
                <a:blip r:embed="rId5"/>
                <a:stretch>
                  <a:fillRect l="-440" t="-3846" r="-175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5BB380-C735-F043-A4AF-A2190DF7C771}"/>
                  </a:ext>
                </a:extLst>
              </p:cNvPr>
              <p:cNvSpPr txBox="1"/>
              <p:nvPr/>
            </p:nvSpPr>
            <p:spPr>
              <a:xfrm>
                <a:off x="762000" y="4171950"/>
                <a:ext cx="5270417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(0|1)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5BB380-C735-F043-A4AF-A2190DF7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171950"/>
                <a:ext cx="5270417" cy="871264"/>
              </a:xfrm>
              <a:prstGeom prst="rect">
                <a:avLst/>
              </a:prstGeom>
              <a:blipFill>
                <a:blip r:embed="rId6"/>
                <a:stretch>
                  <a:fillRect t="-94203" b="-1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4958B9-14E5-5A46-8130-44A65292804E}"/>
                  </a:ext>
                </a:extLst>
              </p:cNvPr>
              <p:cNvSpPr txBox="1"/>
              <p:nvPr/>
            </p:nvSpPr>
            <p:spPr>
              <a:xfrm>
                <a:off x="6248400" y="4298996"/>
                <a:ext cx="2543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метка класса</a:t>
                </a:r>
                <a:r>
                  <a:rPr lang="en-US" dirty="0"/>
                  <a:t> = 1</a:t>
                </a:r>
                <a:r>
                  <a:rPr lang="ru-RU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ответ сети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4958B9-14E5-5A46-8130-44A65292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298996"/>
                <a:ext cx="2543325" cy="646331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99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с учителем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684386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без учителя</a:t>
            </a:r>
            <a:endParaRPr lang="en-US" sz="1400" spc="-2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Введение </a:t>
            </a:r>
            <a:r>
              <a:rPr lang="ru-RU" sz="1400" spc="-10">
                <a:latin typeface="Roboto"/>
                <a:cs typeface="Roboto"/>
              </a:rPr>
              <a:t>в </a:t>
            </a:r>
            <a:r>
              <a:rPr lang="en-US" sz="1400" spc="-10" dirty="0">
                <a:latin typeface="Roboto"/>
                <a:cs typeface="Roboto"/>
              </a:rPr>
              <a:t>Deep learning</a:t>
            </a:r>
            <a:endParaRPr sz="1400" spc="-1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Сбор данных. Анализ текстовых данных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Обучение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2178992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473696-CEC8-FA46-8DFB-6D6C8BC2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 сети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4C9B1-5311-FA41-854B-B5C3EF7F9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76250" indent="-342900">
              <a:buFont typeface="+mj-lt"/>
              <a:buAutoNum type="arabicPeriod"/>
            </a:pPr>
            <a:r>
              <a:rPr lang="ru-RU" sz="1600" dirty="0"/>
              <a:t>Создание архитектуры сети (сколько нейронов и сколько слоев);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Выбор Функции потерь (для понимания качества предсказания);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Вычисление ошибки на обучающих данных;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Коррекция весов сети для уменьшения суммарной ошибки;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Вычисление новой ошибки на обучающих данных;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Повторить шаги 4-5 до:</a:t>
            </a:r>
          </a:p>
          <a:p>
            <a:pPr marL="933450" lvl="1" indent="-342900"/>
            <a:r>
              <a:rPr lang="ru-RU" sz="1400" dirty="0"/>
              <a:t>Фиксированное (большое) число шагов;</a:t>
            </a:r>
          </a:p>
          <a:p>
            <a:pPr marL="933450" lvl="1" indent="-342900"/>
            <a:r>
              <a:rPr lang="ru-RU" sz="1400" dirty="0"/>
              <a:t>Пока ошибка не перестанет уменьшаться</a:t>
            </a:r>
            <a:endParaRPr lang="en-US" sz="140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1AFB7FA-2743-704F-AE74-14A12CE9F5A8}"/>
              </a:ext>
            </a:extLst>
          </p:cNvPr>
          <p:cNvSpPr/>
          <p:nvPr/>
        </p:nvSpPr>
        <p:spPr>
          <a:xfrm>
            <a:off x="6324600" y="2266950"/>
            <a:ext cx="152400" cy="10959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8C8CB-1977-BC4B-8706-547F62A238E1}"/>
              </a:ext>
            </a:extLst>
          </p:cNvPr>
          <p:cNvSpPr txBox="1"/>
          <p:nvPr/>
        </p:nvSpPr>
        <p:spPr>
          <a:xfrm>
            <a:off x="6553200" y="2580748"/>
            <a:ext cx="156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Оптимизатор!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48090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92FA-627E-AC4A-B1A4-ABC3FA10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064EF-9479-3645-ADCC-9B45FB7D1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75477"/>
            <a:ext cx="4993865" cy="270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698E0-1DBD-D34D-A8E9-3BFC64C79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5" y="1865927"/>
            <a:ext cx="3835400" cy="2552700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12525183-8EEF-174C-9DA7-5FDF5F06FF25}"/>
              </a:ext>
            </a:extLst>
          </p:cNvPr>
          <p:cNvSpPr/>
          <p:nvPr/>
        </p:nvSpPr>
        <p:spPr>
          <a:xfrm>
            <a:off x="4419600" y="3028950"/>
            <a:ext cx="5940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C1963-CD47-7843-B434-1A4AA865AC8F}"/>
              </a:ext>
            </a:extLst>
          </p:cNvPr>
          <p:cNvSpPr txBox="1"/>
          <p:nvPr/>
        </p:nvSpPr>
        <p:spPr>
          <a:xfrm>
            <a:off x="589005" y="1025976"/>
            <a:ext cx="8411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всем весам сети вычислить градиент ошибки и скорректировать веса в направлении уменьшения ошибки.</a:t>
            </a:r>
          </a:p>
          <a:p>
            <a:r>
              <a:rPr lang="ru-RU" b="1" i="1" dirty="0"/>
              <a:t>Как вычислить градиент весов по ошибке?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016587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B270-3BFF-8040-A673-24605FB0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нейросети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CF23F-00D9-6B4D-9B0B-4FAFABFC7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26624"/>
            <a:ext cx="3810000" cy="27178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66083-7B58-1A41-94E3-32D9732AA0B0}"/>
              </a:ext>
            </a:extLst>
          </p:cNvPr>
          <p:cNvCxnSpPr>
            <a:cxnSpLocks/>
          </p:cNvCxnSpPr>
          <p:nvPr/>
        </p:nvCxnSpPr>
        <p:spPr>
          <a:xfrm>
            <a:off x="17526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427BE-E4A4-834B-8048-B041E778FBF7}"/>
              </a:ext>
            </a:extLst>
          </p:cNvPr>
          <p:cNvCxnSpPr>
            <a:cxnSpLocks/>
          </p:cNvCxnSpPr>
          <p:nvPr/>
        </p:nvCxnSpPr>
        <p:spPr>
          <a:xfrm>
            <a:off x="65532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6A097D-6485-2E46-819D-B9C3B6B26880}"/>
              </a:ext>
            </a:extLst>
          </p:cNvPr>
          <p:cNvSpPr txBox="1"/>
          <p:nvPr/>
        </p:nvSpPr>
        <p:spPr>
          <a:xfrm>
            <a:off x="1219200" y="2343150"/>
            <a:ext cx="63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</a:t>
            </a:r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4A106-98EE-D041-BFCC-34DA495B9206}"/>
              </a:ext>
            </a:extLst>
          </p:cNvPr>
          <p:cNvSpPr txBox="1"/>
          <p:nvPr/>
        </p:nvSpPr>
        <p:spPr>
          <a:xfrm>
            <a:off x="6986429" y="2343150"/>
            <a:ext cx="78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</a:t>
            </a:r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DEF65-3A7C-5446-817E-F37DA59FCDA5}"/>
              </a:ext>
            </a:extLst>
          </p:cNvPr>
          <p:cNvSpPr txBox="1"/>
          <p:nvPr/>
        </p:nvSpPr>
        <p:spPr>
          <a:xfrm>
            <a:off x="1866899" y="4442228"/>
            <a:ext cx="541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https://www.youtube.com/watch?v=f9oDe4Yq4E0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9280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82604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pPr/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82604" cy="1207125"/>
              </a:xfrm>
              <a:prstGeom prst="rect">
                <a:avLst/>
              </a:prstGeom>
              <a:blipFill>
                <a:blip r:embed="rId2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7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8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9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10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F1C96-FF1F-0E4D-AD52-6756CB86B673}"/>
              </a:ext>
            </a:extLst>
          </p:cNvPr>
          <p:cNvSpPr txBox="1"/>
          <p:nvPr/>
        </p:nvSpPr>
        <p:spPr>
          <a:xfrm>
            <a:off x="2157475" y="850221"/>
            <a:ext cx="573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Необходимо скорректировать веса входных сигналов так, что бы ошибка стала минимальной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C937D-39D9-824F-9676-EEA24F3CF8D7}"/>
                  </a:ext>
                </a:extLst>
              </p:cNvPr>
              <p:cNvSpPr txBox="1"/>
              <p:nvPr/>
            </p:nvSpPr>
            <p:spPr>
              <a:xfrm>
                <a:off x="3095629" y="4001560"/>
                <a:ext cx="1731115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C937D-39D9-824F-9676-EEA24F3CF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9" y="4001560"/>
                <a:ext cx="1731115" cy="604846"/>
              </a:xfrm>
              <a:prstGeom prst="rect">
                <a:avLst/>
              </a:prstGeom>
              <a:blipFill>
                <a:blip r:embed="rId11"/>
                <a:stretch>
                  <a:fillRect l="-725" t="-2041" r="-14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pPr/>
                <a:endParaRPr lang="en-US" sz="1632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4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5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6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7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8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9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cxnSpLocks/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cxnSpLocks/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cxnSpLocks/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64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4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5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6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7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8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9E3795-17E0-6141-B62F-78F72E78BCF4}"/>
                  </a:ext>
                </a:extLst>
              </p:cNvPr>
              <p:cNvSpPr txBox="1"/>
              <p:nvPr/>
            </p:nvSpPr>
            <p:spPr>
              <a:xfrm>
                <a:off x="420874" y="1110591"/>
                <a:ext cx="2148409" cy="517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90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sz="1904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904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en-US" sz="1904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9E3795-17E0-6141-B62F-78F72E78B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74" y="1110591"/>
                <a:ext cx="2148409" cy="517962"/>
              </a:xfrm>
              <a:prstGeom prst="rect">
                <a:avLst/>
              </a:prstGeom>
              <a:blipFill>
                <a:blip r:embed="rId9"/>
                <a:stretch>
                  <a:fillRect l="-3529" t="-2381" r="-176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AC9521-3A19-F047-BEBD-BA67DD8C3C68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pPr/>
                <a:endParaRPr lang="en-US" sz="1632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AC9521-3A19-F047-BEBD-BA67DD8C3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10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950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/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blipFill>
                <a:blip r:embed="rId4"/>
                <a:stretch>
                  <a:fillRect l="-13793" t="-2222" r="-689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5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6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7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8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9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369A623-A5A0-C749-A552-40EA0FFFD944}"/>
              </a:ext>
            </a:extLst>
          </p:cNvPr>
          <p:cNvSpPr/>
          <p:nvPr/>
        </p:nvSpPr>
        <p:spPr>
          <a:xfrm>
            <a:off x="6372799" y="3496710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E19811-B0D8-7247-B8C0-7DAD2C5339E9}"/>
              </a:ext>
            </a:extLst>
          </p:cNvPr>
          <p:cNvSpPr txBox="1"/>
          <p:nvPr/>
        </p:nvSpPr>
        <p:spPr>
          <a:xfrm>
            <a:off x="7286723" y="3542058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Перенос ошибки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/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blipFill>
                <a:blip r:embed="rId10"/>
                <a:stretch>
                  <a:fillRect l="-12195" t="-2000" r="-731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3B587-17B7-E844-9000-D6F6C490CB86}"/>
              </a:ext>
            </a:extLst>
          </p:cNvPr>
          <p:cNvCxnSpPr>
            <a:cxnSpLocks/>
            <a:stCxn id="3" idx="2"/>
            <a:endCxn id="61" idx="0"/>
          </p:cNvCxnSpPr>
          <p:nvPr/>
        </p:nvCxnSpPr>
        <p:spPr>
          <a:xfrm flipH="1">
            <a:off x="3231972" y="2849508"/>
            <a:ext cx="2062" cy="6247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838F3B6-1657-2A41-8F5D-A77455988037}"/>
              </a:ext>
            </a:extLst>
          </p:cNvPr>
          <p:cNvSpPr/>
          <p:nvPr/>
        </p:nvSpPr>
        <p:spPr>
          <a:xfrm>
            <a:off x="4419600" y="3562350"/>
            <a:ext cx="490704" cy="7217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8DE26A0-D0EE-CF43-BB51-001E28C9BA32}"/>
              </a:ext>
            </a:extLst>
          </p:cNvPr>
          <p:cNvCxnSpPr>
            <a:cxnSpLocks/>
            <a:stCxn id="40" idx="17"/>
            <a:endCxn id="44" idx="3"/>
          </p:cNvCxnSpPr>
          <p:nvPr/>
        </p:nvCxnSpPr>
        <p:spPr>
          <a:xfrm flipH="1" flipV="1">
            <a:off x="4910304" y="3923207"/>
            <a:ext cx="1462495" cy="90649"/>
          </a:xfrm>
          <a:prstGeom prst="curvedConnector5">
            <a:avLst>
              <a:gd name="adj1" fmla="val 29155"/>
              <a:gd name="adj2" fmla="val 57278"/>
              <a:gd name="adj3" fmla="val 74265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23231B4C-18C7-6846-A85A-EDD9413EC722}"/>
              </a:ext>
            </a:extLst>
          </p:cNvPr>
          <p:cNvCxnSpPr>
            <a:cxnSpLocks/>
            <a:stCxn id="44" idx="1"/>
            <a:endCxn id="61" idx="3"/>
          </p:cNvCxnSpPr>
          <p:nvPr/>
        </p:nvCxnSpPr>
        <p:spPr>
          <a:xfrm rot="10800000">
            <a:off x="3488420" y="3784601"/>
            <a:ext cx="931180" cy="138607"/>
          </a:xfrm>
          <a:prstGeom prst="curvedConnector3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3B48266-B30F-DA4B-8E3F-63F668627C7C}"/>
              </a:ext>
            </a:extLst>
          </p:cNvPr>
          <p:cNvCxnSpPr/>
          <p:nvPr/>
        </p:nvCxnSpPr>
        <p:spPr>
          <a:xfrm>
            <a:off x="7407675" y="3830147"/>
            <a:ext cx="1606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1E8350-EDDD-DB4C-922E-0BE763A1C2AA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pPr/>
                <a:endParaRPr lang="en-US" sz="1632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1E8350-EDDD-DB4C-922E-0BE763A1C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11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11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497" y="392282"/>
            <a:ext cx="5492462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шаг коррекции</a:t>
            </a:r>
          </a:p>
        </p:txBody>
      </p:sp>
      <p:sp>
        <p:nvSpPr>
          <p:cNvPr id="48" name="object 48"/>
          <p:cNvSpPr/>
          <p:nvPr/>
        </p:nvSpPr>
        <p:spPr>
          <a:xfrm>
            <a:off x="5981862" y="590551"/>
            <a:ext cx="2628738" cy="1711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/>
              <p:nvPr/>
            </p:nvSpPr>
            <p:spPr>
              <a:xfrm>
                <a:off x="1504520" y="1327982"/>
                <a:ext cx="2148409" cy="517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90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sz="1904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904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en-US" sz="1904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20" y="1327982"/>
                <a:ext cx="2148409" cy="517962"/>
              </a:xfrm>
              <a:prstGeom prst="rect">
                <a:avLst/>
              </a:prstGeom>
              <a:blipFill>
                <a:blip r:embed="rId3"/>
                <a:stretch>
                  <a:fillRect l="-3529" r="-235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/>
              <p:nvPr/>
            </p:nvSpPr>
            <p:spPr>
              <a:xfrm>
                <a:off x="1507702" y="2084172"/>
                <a:ext cx="925831" cy="616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6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36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36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36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02" y="2084172"/>
                <a:ext cx="925831" cy="616451"/>
              </a:xfrm>
              <a:prstGeom prst="rect">
                <a:avLst/>
              </a:prstGeom>
              <a:blipFill>
                <a:blip r:embed="rId4"/>
                <a:stretch>
                  <a:fillRect l="-22973" t="-114286" r="-25676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/>
              <p:nvPr/>
            </p:nvSpPr>
            <p:spPr>
              <a:xfrm>
                <a:off x="3220979" y="2163582"/>
                <a:ext cx="1623265" cy="4570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6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6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36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6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36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p>
                      </m:sSubSup>
                      <m:r>
                        <a:rPr lang="en-US" sz="136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36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79" y="2163582"/>
                <a:ext cx="1623265" cy="457048"/>
              </a:xfrm>
              <a:prstGeom prst="rect">
                <a:avLst/>
              </a:prstGeom>
              <a:blipFill>
                <a:blip r:embed="rId5"/>
                <a:stretch>
                  <a:fillRect l="-2326" r="-1550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/>
              <p:nvPr/>
            </p:nvSpPr>
            <p:spPr>
              <a:xfrm>
                <a:off x="5584147" y="2156779"/>
                <a:ext cx="748474" cy="463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36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147" y="2156779"/>
                <a:ext cx="748474" cy="463012"/>
              </a:xfrm>
              <a:prstGeom prst="rect">
                <a:avLst/>
              </a:prstGeom>
              <a:blipFill>
                <a:blip r:embed="rId6"/>
                <a:stretch>
                  <a:fillRect l="-5000" t="-2632" r="-5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/>
              <p:nvPr/>
            </p:nvSpPr>
            <p:spPr>
              <a:xfrm>
                <a:off x="1504520" y="2746097"/>
                <a:ext cx="2827056" cy="463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36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6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𝜕𝜑</m:t>
                          </m:r>
                          <m:r>
                            <a:rPr lang="en-US" sz="136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6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6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36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20" y="2746097"/>
                <a:ext cx="2827056" cy="463012"/>
              </a:xfrm>
              <a:prstGeom prst="rect">
                <a:avLst/>
              </a:prstGeom>
              <a:blipFill>
                <a:blip r:embed="rId7"/>
                <a:stretch>
                  <a:fillRect l="-893" t="-5405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/>
              <p:nvPr/>
            </p:nvSpPr>
            <p:spPr>
              <a:xfrm>
                <a:off x="1543148" y="3334673"/>
                <a:ext cx="2096215" cy="509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6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36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48" y="3334673"/>
                <a:ext cx="2096215" cy="509370"/>
              </a:xfrm>
              <a:prstGeom prst="rect">
                <a:avLst/>
              </a:prstGeom>
              <a:blipFill>
                <a:blip r:embed="rId8"/>
                <a:stretch>
                  <a:fillRect l="-13253" t="-151220" r="-602" b="-2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/>
              <p:nvPr/>
            </p:nvSpPr>
            <p:spPr>
              <a:xfrm>
                <a:off x="1526824" y="4015552"/>
                <a:ext cx="3450175" cy="427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32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32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sz="1632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sz="1632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1632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32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32" dirty="0"/>
                  <a:t> 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24" y="4015552"/>
                <a:ext cx="3450175" cy="427233"/>
              </a:xfrm>
              <a:prstGeom prst="rect">
                <a:avLst/>
              </a:prstGeom>
              <a:blipFill>
                <a:blip r:embed="rId9"/>
                <a:stretch>
                  <a:fillRect l="-1838" t="-294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63FDA90-EED3-AB4A-805E-B79551BD2729}"/>
              </a:ext>
            </a:extLst>
          </p:cNvPr>
          <p:cNvSpPr/>
          <p:nvPr/>
        </p:nvSpPr>
        <p:spPr>
          <a:xfrm>
            <a:off x="3429000" y="3944717"/>
            <a:ext cx="1547999" cy="510128"/>
          </a:xfrm>
          <a:custGeom>
            <a:avLst/>
            <a:gdLst>
              <a:gd name="connsiteX0" fmla="*/ 0 w 1547999"/>
              <a:gd name="connsiteY0" fmla="*/ 0 h 510128"/>
              <a:gd name="connsiteX1" fmla="*/ 500520 w 1547999"/>
              <a:gd name="connsiteY1" fmla="*/ 0 h 510128"/>
              <a:gd name="connsiteX2" fmla="*/ 970079 w 1547999"/>
              <a:gd name="connsiteY2" fmla="*/ 0 h 510128"/>
              <a:gd name="connsiteX3" fmla="*/ 1547999 w 1547999"/>
              <a:gd name="connsiteY3" fmla="*/ 0 h 510128"/>
              <a:gd name="connsiteX4" fmla="*/ 1547999 w 1547999"/>
              <a:gd name="connsiteY4" fmla="*/ 510128 h 510128"/>
              <a:gd name="connsiteX5" fmla="*/ 1062959 w 1547999"/>
              <a:gd name="connsiteY5" fmla="*/ 510128 h 510128"/>
              <a:gd name="connsiteX6" fmla="*/ 516000 w 1547999"/>
              <a:gd name="connsiteY6" fmla="*/ 510128 h 510128"/>
              <a:gd name="connsiteX7" fmla="*/ 0 w 1547999"/>
              <a:gd name="connsiteY7" fmla="*/ 510128 h 510128"/>
              <a:gd name="connsiteX8" fmla="*/ 0 w 1547999"/>
              <a:gd name="connsiteY8" fmla="*/ 0 h 5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999" h="510128" extrusionOk="0">
                <a:moveTo>
                  <a:pt x="0" y="0"/>
                </a:moveTo>
                <a:cubicBezTo>
                  <a:pt x="194236" y="7769"/>
                  <a:pt x="354283" y="-22183"/>
                  <a:pt x="500520" y="0"/>
                </a:cubicBezTo>
                <a:cubicBezTo>
                  <a:pt x="646757" y="22183"/>
                  <a:pt x="780241" y="-12124"/>
                  <a:pt x="970079" y="0"/>
                </a:cubicBezTo>
                <a:cubicBezTo>
                  <a:pt x="1159917" y="12124"/>
                  <a:pt x="1402283" y="-1723"/>
                  <a:pt x="1547999" y="0"/>
                </a:cubicBezTo>
                <a:cubicBezTo>
                  <a:pt x="1545368" y="122415"/>
                  <a:pt x="1523254" y="404784"/>
                  <a:pt x="1547999" y="510128"/>
                </a:cubicBezTo>
                <a:cubicBezTo>
                  <a:pt x="1416492" y="528828"/>
                  <a:pt x="1180822" y="516109"/>
                  <a:pt x="1062959" y="510128"/>
                </a:cubicBezTo>
                <a:cubicBezTo>
                  <a:pt x="945096" y="504147"/>
                  <a:pt x="745639" y="512181"/>
                  <a:pt x="516000" y="510128"/>
                </a:cubicBezTo>
                <a:cubicBezTo>
                  <a:pt x="286361" y="508075"/>
                  <a:pt x="132009" y="516033"/>
                  <a:pt x="0" y="510128"/>
                </a:cubicBezTo>
                <a:cubicBezTo>
                  <a:pt x="-9399" y="288822"/>
                  <a:pt x="18777" y="21909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58B834-AB82-8848-B6A2-191C3433F09E}"/>
                  </a:ext>
                </a:extLst>
              </p:cNvPr>
              <p:cNvSpPr txBox="1"/>
              <p:nvPr/>
            </p:nvSpPr>
            <p:spPr>
              <a:xfrm>
                <a:off x="8362359" y="620596"/>
                <a:ext cx="384144" cy="526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58B834-AB82-8848-B6A2-191C3433F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359" y="620596"/>
                <a:ext cx="384144" cy="526811"/>
              </a:xfrm>
              <a:prstGeom prst="rect">
                <a:avLst/>
              </a:prstGeom>
              <a:blipFill>
                <a:blip r:embed="rId10"/>
                <a:stretch>
                  <a:fillRect l="-12903" t="-2326" r="-32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обратный шаг</a:t>
            </a:r>
          </a:p>
        </p:txBody>
      </p:sp>
      <p:sp>
        <p:nvSpPr>
          <p:cNvPr id="8" name="object 8"/>
          <p:cNvSpPr/>
          <p:nvPr/>
        </p:nvSpPr>
        <p:spPr>
          <a:xfrm>
            <a:off x="5181600" y="1082762"/>
            <a:ext cx="2225626" cy="1606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11AFA78-AE0D-E64C-9E65-B40B10D33559}"/>
              </a:ext>
            </a:extLst>
          </p:cNvPr>
          <p:cNvSpPr/>
          <p:nvPr/>
        </p:nvSpPr>
        <p:spPr>
          <a:xfrm>
            <a:off x="7315200" y="1082762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/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blipFill>
                <a:blip r:embed="rId4"/>
                <a:stretch>
                  <a:fillRect l="-14286" t="-4762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59BDCA-A15B-FB48-9016-C0AE006F8334}"/>
                  </a:ext>
                </a:extLst>
              </p:cNvPr>
              <p:cNvSpPr txBox="1"/>
              <p:nvPr/>
            </p:nvSpPr>
            <p:spPr>
              <a:xfrm>
                <a:off x="796702" y="1358280"/>
                <a:ext cx="3949543" cy="272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59BDCA-A15B-FB48-9016-C0AE006F8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2" y="1358280"/>
                <a:ext cx="3949543" cy="2721642"/>
              </a:xfrm>
              <a:prstGeom prst="rect">
                <a:avLst/>
              </a:prstGeom>
              <a:blipFill>
                <a:blip r:embed="rId5"/>
                <a:stretch>
                  <a:fillRect l="-7372" t="-34884" b="-4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85225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 в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15558" y="172612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 в нейросети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08662" y="222016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PyTorch,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часть 1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15557" y="271420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Продвинутые методы оптимизации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2335" y="370227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PyTorch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, часть 2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50914" y="1659479"/>
            <a:ext cx="240405" cy="28888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700447" y="1909946"/>
            <a:ext cx="734443" cy="28198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456876" y="2153518"/>
            <a:ext cx="1228481" cy="2888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966227" y="2644167"/>
            <a:ext cx="2216557" cy="2956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78767"/>
              </p:ext>
            </p:extLst>
          </p:nvPr>
        </p:nvGraphicFramePr>
        <p:xfrm>
          <a:off x="4495800" y="573874"/>
          <a:ext cx="3086874" cy="365760"/>
        </p:xfrm>
        <a:graphic>
          <a:graphicData uri="http://schemas.openxmlformats.org/drawingml/2006/table">
            <a:tbl>
              <a:tblPr firstRow="1" bandRow="1"/>
              <a:tblGrid>
                <a:gridCol w="4409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490757732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1652086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264795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005340" y="17452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005340" y="22024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009548" y="267461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999930" y="314562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" b="1277"/>
          <a:stretch/>
        </p:blipFill>
        <p:spPr>
          <a:xfrm>
            <a:off x="552678" y="310515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602772" y="417118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234;p40">
            <a:extLst>
              <a:ext uri="{FF2B5EF4-FFF2-40B4-BE49-F238E27FC236}">
                <a16:creationId xmlns:a16="http://schemas.microsoft.com/office/drawing/2014/main" id="{E679B14B-9D9C-2247-BD56-79A970AE1689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" b="5276"/>
          <a:stretch/>
        </p:blipFill>
        <p:spPr>
          <a:xfrm>
            <a:off x="552678" y="217574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Google Shape;271;p44">
            <a:extLst>
              <a:ext uri="{FF2B5EF4-FFF2-40B4-BE49-F238E27FC236}">
                <a16:creationId xmlns:a16="http://schemas.microsoft.com/office/drawing/2014/main" id="{F60BC49E-A536-B34B-AF24-8AFC035465EB}"/>
              </a:ext>
            </a:extLst>
          </p:cNvPr>
          <p:cNvSpPr/>
          <p:nvPr/>
        </p:nvSpPr>
        <p:spPr>
          <a:xfrm>
            <a:off x="2236006" y="419631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 err="1">
                <a:solidFill>
                  <a:srgbClr val="1F1F1F"/>
                </a:solidFill>
                <a:latin typeface="Google Sans"/>
                <a:sym typeface="Roboto"/>
              </a:rPr>
              <a:t>Сверточные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 сети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7" name="Google Shape;271;p44">
            <a:extLst>
              <a:ext uri="{FF2B5EF4-FFF2-40B4-BE49-F238E27FC236}">
                <a16:creationId xmlns:a16="http://schemas.microsoft.com/office/drawing/2014/main" id="{B8247EF9-F349-4047-B64B-B24CAB779659}"/>
              </a:ext>
            </a:extLst>
          </p:cNvPr>
          <p:cNvSpPr/>
          <p:nvPr/>
        </p:nvSpPr>
        <p:spPr>
          <a:xfrm>
            <a:off x="2236005" y="46903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Рекуррентные сети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61569" y="4245626"/>
            <a:ext cx="324002" cy="3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B1FC711-FBE3-434C-AEF7-F2DA3AA51B14}"/>
              </a:ext>
            </a:extLst>
          </p:cNvPr>
          <p:cNvCxnSpPr>
            <a:cxnSpLocks/>
            <a:stCxn id="271" idx="2"/>
            <a:endCxn id="36" idx="1"/>
          </p:cNvCxnSpPr>
          <p:nvPr/>
        </p:nvCxnSpPr>
        <p:spPr>
          <a:xfrm rot="16200000" flipH="1">
            <a:off x="726043" y="2884350"/>
            <a:ext cx="2710595" cy="3093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0880369-3A08-E74F-921D-8DDC467E8498}"/>
              </a:ext>
            </a:extLst>
          </p:cNvPr>
          <p:cNvCxnSpPr>
            <a:cxnSpLocks/>
            <a:stCxn id="271" idx="2"/>
            <a:endCxn id="37" idx="1"/>
          </p:cNvCxnSpPr>
          <p:nvPr/>
        </p:nvCxnSpPr>
        <p:spPr>
          <a:xfrm rot="16200000" flipH="1">
            <a:off x="479025" y="3131369"/>
            <a:ext cx="3204631" cy="3093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202A737D-E7DC-8C41-BE46-91412B9E7E94}"/>
              </a:ext>
            </a:extLst>
          </p:cNvPr>
          <p:cNvSpPr/>
          <p:nvPr/>
        </p:nvSpPr>
        <p:spPr>
          <a:xfrm>
            <a:off x="2236005" y="320823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Борьба с переобучение, взрыв и затухание градиентов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E77C231-10B1-314C-9215-CB3F9F5ABE27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1220081" y="2390313"/>
            <a:ext cx="1722519" cy="3093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FAA116-F93B-294A-8660-F6AB595D8EEA}"/>
              </a:ext>
            </a:extLst>
          </p:cNvPr>
          <p:cNvSpPr txBox="1"/>
          <p:nvPr/>
        </p:nvSpPr>
        <p:spPr>
          <a:xfrm>
            <a:off x="991062" y="36290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4" name="Google Shape;225;p40">
            <a:extLst>
              <a:ext uri="{FF2B5EF4-FFF2-40B4-BE49-F238E27FC236}">
                <a16:creationId xmlns:a16="http://schemas.microsoft.com/office/drawing/2014/main" id="{8ADA1194-0391-FE46-BC2B-EC70673CDE2C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6" b="5796"/>
          <a:stretch/>
        </p:blipFill>
        <p:spPr>
          <a:xfrm>
            <a:off x="552678" y="358861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089506-B6F2-7A44-B1F6-7147A7961ADE}"/>
              </a:ext>
            </a:extLst>
          </p:cNvPr>
          <p:cNvSpPr txBox="1"/>
          <p:nvPr/>
        </p:nvSpPr>
        <p:spPr>
          <a:xfrm>
            <a:off x="981901" y="40963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6" name="Google Shape;225;p40">
            <a:extLst>
              <a:ext uri="{FF2B5EF4-FFF2-40B4-BE49-F238E27FC236}">
                <a16:creationId xmlns:a16="http://schemas.microsoft.com/office/drawing/2014/main" id="{C2E8B839-A820-4A46-9F78-82F8D5702B66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6" b="5796"/>
          <a:stretch/>
        </p:blipFill>
        <p:spPr>
          <a:xfrm>
            <a:off x="552678" y="405586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BC7DD76-B440-6744-854D-4077DFBA106F}"/>
              </a:ext>
            </a:extLst>
          </p:cNvPr>
          <p:cNvSpPr txBox="1"/>
          <p:nvPr/>
        </p:nvSpPr>
        <p:spPr>
          <a:xfrm>
            <a:off x="1003830" y="454987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8" name="Google Shape;225;p40">
            <a:extLst>
              <a:ext uri="{FF2B5EF4-FFF2-40B4-BE49-F238E27FC236}">
                <a16:creationId xmlns:a16="http://schemas.microsoft.com/office/drawing/2014/main" id="{243F857B-4388-9148-9DDE-B89BD102E4F0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" b="1277"/>
          <a:stretch/>
        </p:blipFill>
        <p:spPr>
          <a:xfrm>
            <a:off x="552678" y="450939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9" name="Google Shape;225;p40">
            <a:extLst>
              <a:ext uri="{FF2B5EF4-FFF2-40B4-BE49-F238E27FC236}">
                <a16:creationId xmlns:a16="http://schemas.microsoft.com/office/drawing/2014/main" id="{D4C8CAEB-25CC-0F47-84C3-0E972873B80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33400" y="170050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609FF50-3F7A-4146-86CF-DECA094C7989}"/>
              </a:ext>
            </a:extLst>
          </p:cNvPr>
          <p:cNvSpPr txBox="1"/>
          <p:nvPr/>
        </p:nvSpPr>
        <p:spPr>
          <a:xfrm rot="20748746">
            <a:off x="7636085" y="467218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0" name="Google Shape;530;p82">
            <a:extLst>
              <a:ext uri="{FF2B5EF4-FFF2-40B4-BE49-F238E27FC236}">
                <a16:creationId xmlns:a16="http://schemas.microsoft.com/office/drawing/2014/main" id="{35CA941C-39A8-0B41-9DB9-91654A4811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94882" y="4746621"/>
            <a:ext cx="324002" cy="3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880D-FAD4-1041-B477-E10478EF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Обратное распространение ошибки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E022D-E5E4-9342-966C-A0987DBA433D}"/>
              </a:ext>
            </a:extLst>
          </p:cNvPr>
          <p:cNvSpPr txBox="1"/>
          <p:nvPr/>
        </p:nvSpPr>
        <p:spPr>
          <a:xfrm>
            <a:off x="1676400" y="4154943"/>
            <a:ext cx="510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https://www.youtube.com/watch?v=JwpFvFpbOGc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https://www.youtube.com/watch?v=rP_k8cpsNWY</a:t>
            </a:r>
            <a:r>
              <a:rPr lang="en-US" dirty="0"/>
              <a:t> 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B705411-0B70-FE4B-8131-036E1BDA9570}"/>
              </a:ext>
            </a:extLst>
          </p:cNvPr>
          <p:cNvSpPr/>
          <p:nvPr/>
        </p:nvSpPr>
        <p:spPr>
          <a:xfrm>
            <a:off x="1828800" y="1047750"/>
            <a:ext cx="5039283" cy="2739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75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C6C2-C268-944F-9A23-5EFBE09D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Фреймворки для построения сетей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DC0C2-1F9F-3F4D-8E2D-B796402E6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34" y="3398625"/>
            <a:ext cx="1752600" cy="417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38752-3593-084D-A9AD-035ED38AA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14550"/>
            <a:ext cx="3307498" cy="1653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69AA8-68FB-2143-B183-92180FD611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7" t="33863" r="20634" b="37918"/>
          <a:stretch/>
        </p:blipFill>
        <p:spPr>
          <a:xfrm>
            <a:off x="6461969" y="3382863"/>
            <a:ext cx="1295401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8CA2-9DE5-914C-8FA4-154C9F048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8" y="1664110"/>
            <a:ext cx="3121273" cy="19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0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Виды нейронных сетей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122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Полносвязные</a:t>
            </a:r>
            <a:r>
              <a:rPr lang="ru-RU" dirty="0"/>
              <a:t> сети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08073-A6D6-B14C-8FA4-3852931D1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8150"/>
            <a:ext cx="7986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64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Сверточные</a:t>
            </a:r>
            <a:r>
              <a:rPr lang="ru-RU" dirty="0"/>
              <a:t> сети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EA42E1-6C85-814C-A89E-8D136146076B}"/>
              </a:ext>
            </a:extLst>
          </p:cNvPr>
          <p:cNvGrpSpPr/>
          <p:nvPr/>
        </p:nvGrpSpPr>
        <p:grpSpPr>
          <a:xfrm>
            <a:off x="1295400" y="819150"/>
            <a:ext cx="6824702" cy="4072161"/>
            <a:chOff x="1295400" y="819150"/>
            <a:chExt cx="6824702" cy="40721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81C3D2-523A-6D40-AB6E-5085DCAA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819150"/>
              <a:ext cx="6824702" cy="407216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70924A-D8CA-D54B-B9F9-4E1D9CF8801B}"/>
                </a:ext>
              </a:extLst>
            </p:cNvPr>
            <p:cNvSpPr/>
            <p:nvPr/>
          </p:nvSpPr>
          <p:spPr>
            <a:xfrm>
              <a:off x="4760850" y="1352550"/>
              <a:ext cx="80175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8592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сети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0D9EE-F975-8146-87C1-0130BB8E2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84574"/>
            <a:ext cx="3746500" cy="13083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0F2A5DB-E603-534E-96F3-8FF9AB29FE31}"/>
              </a:ext>
            </a:extLst>
          </p:cNvPr>
          <p:cNvGrpSpPr/>
          <p:nvPr/>
        </p:nvGrpSpPr>
        <p:grpSpPr>
          <a:xfrm>
            <a:off x="1524000" y="904775"/>
            <a:ext cx="6172200" cy="2355077"/>
            <a:chOff x="1219200" y="1962150"/>
            <a:chExt cx="6172200" cy="2355077"/>
          </a:xfrm>
        </p:grpSpPr>
        <p:pic>
          <p:nvPicPr>
            <p:cNvPr id="13" name="Google Shape;759;p86" descr="Screenshot 2021-07-13 at 19.29.50.png">
              <a:extLst>
                <a:ext uri="{FF2B5EF4-FFF2-40B4-BE49-F238E27FC236}">
                  <a16:creationId xmlns:a16="http://schemas.microsoft.com/office/drawing/2014/main" id="{93C539F3-AF4D-5A40-94ED-2E607DDD9A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54000"/>
            </a:blip>
            <a:srcRect/>
            <a:stretch/>
          </p:blipFill>
          <p:spPr>
            <a:xfrm>
              <a:off x="1219200" y="1962150"/>
              <a:ext cx="6172200" cy="23550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A02B90-FC13-5E46-9F7D-6D509C7CCA8C}"/>
                </a:ext>
              </a:extLst>
            </p:cNvPr>
            <p:cNvCxnSpPr/>
            <p:nvPr/>
          </p:nvCxnSpPr>
          <p:spPr>
            <a:xfrm flipV="1">
              <a:off x="16002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DB49ADE-CE00-EF47-BC46-002D627C9351}"/>
                </a:ext>
              </a:extLst>
            </p:cNvPr>
            <p:cNvCxnSpPr/>
            <p:nvPr/>
          </p:nvCxnSpPr>
          <p:spPr>
            <a:xfrm flipV="1">
              <a:off x="25908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3725B5-0088-0444-802D-88EF22AD7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0200" y="3257550"/>
              <a:ext cx="4526280" cy="1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00AC875-D78D-A341-8CE5-EF796F4B1FC7}"/>
                </a:ext>
              </a:extLst>
            </p:cNvPr>
            <p:cNvCxnSpPr/>
            <p:nvPr/>
          </p:nvCxnSpPr>
          <p:spPr>
            <a:xfrm flipV="1">
              <a:off x="6126480" y="254127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322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447E5-134A-5B4E-A4F4-C63A7715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13" y="1276350"/>
            <a:ext cx="723857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5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CB738-64EF-D34B-9C72-A88FFBDA8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1550"/>
            <a:ext cx="7159356" cy="39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8202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3994056094"/>
              </p:ext>
            </p:extLst>
          </p:nvPr>
        </p:nvGraphicFramePr>
        <p:xfrm>
          <a:off x="1219200" y="1511273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Напишем модель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перцептрона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Напишем нейронную сеть из своих нейронов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Обучим нашу сеть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291349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будем делать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2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Искусственный нейрон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39029" y="2401466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Логические операции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06474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Нейронная сеть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H="1" flipV="1">
            <a:off x="739029" y="2589566"/>
            <a:ext cx="1210" cy="663282"/>
          </a:xfrm>
          <a:prstGeom prst="curvedConnector3">
            <a:avLst>
              <a:gd name="adj1" fmla="val -188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7280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Функция потерь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3252847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73818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Функция активации</a:t>
            </a: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39029" y="1926286"/>
            <a:ext cx="1210" cy="663280"/>
          </a:xfrm>
          <a:prstGeom prst="curvedConnector3">
            <a:avLst>
              <a:gd name="adj1" fmla="val 189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8" y="439131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нейронной сети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916128"/>
            <a:ext cx="1" cy="663283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B0F859C-B88E-FB47-BB05-764FDCB59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50" y="2343150"/>
            <a:ext cx="4204234" cy="2359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62D2B-CB58-5842-92F9-14F5C3C9F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062250"/>
            <a:ext cx="1828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9523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28.02 – Фреймворк для построения сетей </a:t>
            </a:r>
            <a:r>
              <a:rPr lang="en-US" sz="1800" dirty="0" err="1"/>
              <a:t>PyTorch</a:t>
            </a:r>
            <a:r>
              <a:rPr lang="ru-RU" sz="1800" dirty="0"/>
              <a:t>, часть 1.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EBF5871B-BE6A-4642-B71D-9837A938F81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095500" cy="1984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50" b="1" kern="0"/>
              <a:t>Руководитель курса </a:t>
            </a:r>
            <a:r>
              <a:rPr lang="en-US" sz="1150" b="1" kern="0"/>
              <a:t>Reinforcement Learning</a:t>
            </a:r>
          </a:p>
          <a:p>
            <a:pPr rtl="0"/>
            <a:endParaRPr lang="en-US" sz="1150" b="1" kern="0"/>
          </a:p>
          <a:p>
            <a:pPr rtl="0"/>
            <a:r>
              <a:rPr lang="en-US" sz="1150" b="1" kern="0"/>
              <a:t>Teamlead, </a:t>
            </a:r>
            <a:r>
              <a:rPr lang="ru-RU" sz="1150" b="1" kern="0"/>
              <a:t>главный инженер проекта, </a:t>
            </a:r>
          </a:p>
          <a:p>
            <a:pPr rtl="0"/>
            <a:r>
              <a:rPr lang="ru-RU" sz="1150" b="1" kern="0"/>
              <a:t>Физический факультет МГУ, </a:t>
            </a:r>
            <a:r>
              <a:rPr lang="en-US" sz="1150" b="1" kern="0"/>
              <a:t>PhD </a:t>
            </a:r>
            <a:r>
              <a:rPr lang="ru-RU" sz="1150" b="1" kern="0"/>
              <a:t>теоретическая физика</a:t>
            </a:r>
          </a:p>
          <a:p>
            <a:pPr rtl="0"/>
            <a:endParaRPr lang="ru-RU" sz="1150" kern="0"/>
          </a:p>
          <a:p>
            <a:pPr rtl="0"/>
            <a:r>
              <a:rPr lang="ru-RU" sz="1150" b="1" kern="0"/>
              <a:t>Опыт:</a:t>
            </a:r>
            <a:endParaRPr lang="ru-RU" sz="1150" kern="0"/>
          </a:p>
          <a:p>
            <a:pPr rtl="0"/>
            <a:r>
              <a:rPr lang="ru-RU" sz="1150" kern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/>
              <a:t>(</a:t>
            </a:r>
            <a:r>
              <a:rPr lang="en-US" sz="1150" kern="0"/>
              <a:t>Data Scientist) (Python, </a:t>
            </a:r>
            <a:r>
              <a:rPr lang="ru-RU" sz="1150" kern="0"/>
              <a:t>С++) в НИИ ПАО Газпром</a:t>
            </a:r>
          </a:p>
          <a:p>
            <a:pPr rtl="0"/>
            <a:endParaRPr lang="ru-RU" sz="1150" kern="0"/>
          </a:p>
          <a:p>
            <a:pPr rtl="0"/>
            <a:r>
              <a:rPr lang="ru-RU" sz="1150" kern="0"/>
              <a:t>Анализ временных рядов, эволюционное развитие сложных систем</a:t>
            </a:r>
          </a:p>
          <a:p>
            <a:pPr rtl="0"/>
            <a:endParaRPr lang="ru-RU" sz="1150" kern="0"/>
          </a:p>
          <a:p>
            <a:pPr rtl="0"/>
            <a:r>
              <a:rPr lang="ru-RU" sz="1150" b="1" kern="0"/>
              <a:t>+7 (916) 156-07-82 (</a:t>
            </a:r>
            <a:r>
              <a:rPr lang="en-US" sz="1150" b="1" kern="0"/>
              <a:t>whatsapp)</a:t>
            </a:r>
          </a:p>
          <a:p>
            <a:pPr rtl="0"/>
            <a:endParaRPr lang="en-US" sz="1150" b="1" kern="0"/>
          </a:p>
          <a:p>
            <a:pPr rtl="0"/>
            <a:r>
              <a:rPr lang="en-US" sz="1150" b="1" kern="0"/>
              <a:t>@stureiko (TG)</a:t>
            </a:r>
          </a:p>
          <a:p>
            <a:pPr rtl="0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занятия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109953907"/>
              </p:ext>
            </p:extLst>
          </p:nvPr>
        </p:nvGraphicFramePr>
        <p:xfrm>
          <a:off x="1219200" y="1511273"/>
          <a:ext cx="7239000" cy="1746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концепцию искусственного нейрона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идею нелинейной функции активации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 нейроны объединяются в сеть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06453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функция ошибки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88528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 учатся сети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845466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664036008"/>
              </p:ext>
            </p:extLst>
          </p:nvPr>
        </p:nvGraphicFramePr>
        <p:xfrm>
          <a:off x="1219200" y="1511273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важность концепции нелинейного нейрона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обучать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полносвязные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сети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какие задачи мы можем решать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полносвязными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сетями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291349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16104</TotalTime>
  <Words>1940</Words>
  <Application>Microsoft Macintosh PowerPoint</Application>
  <PresentationFormat>On-screen Show (16:9)</PresentationFormat>
  <Paragraphs>493</Paragraphs>
  <Slides>73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AkayaTelivigala</vt:lpstr>
      <vt:lpstr>Arial</vt:lpstr>
      <vt:lpstr>Bradley Hand</vt:lpstr>
      <vt:lpstr>Calibri</vt:lpstr>
      <vt:lpstr>Cambria Math</vt:lpstr>
      <vt:lpstr>Google Sans</vt:lpstr>
      <vt:lpstr>Microsoft Sans Serif</vt:lpstr>
      <vt:lpstr>roboto</vt:lpstr>
      <vt:lpstr>roboto</vt:lpstr>
      <vt:lpstr>Söhne</vt:lpstr>
      <vt:lpstr>Symbol</vt:lpstr>
      <vt:lpstr>Office Theme</vt:lpstr>
      <vt:lpstr>ML Professional Введение в нейросети</vt:lpstr>
      <vt:lpstr>Проверить, идет ли запись</vt:lpstr>
      <vt:lpstr>ML Professional Введение в нейросети</vt:lpstr>
      <vt:lpstr>Правила вебинара</vt:lpstr>
      <vt:lpstr>Карта курса</vt:lpstr>
      <vt:lpstr>Программа курса</vt:lpstr>
      <vt:lpstr>Маршрут вебинара</vt:lpstr>
      <vt:lpstr>Цели занятия</vt:lpstr>
      <vt:lpstr>Смысл</vt:lpstr>
      <vt:lpstr>  История нейросетей  </vt:lpstr>
      <vt:lpstr>Рост вычислительной мощности</vt:lpstr>
      <vt:lpstr>История развития</vt:lpstr>
      <vt:lpstr>Рост данных</vt:lpstr>
      <vt:lpstr>  Биологический нейрон  </vt:lpstr>
      <vt:lpstr>Устройство биологического нейрона</vt:lpstr>
      <vt:lpstr>Устройство биологического нейрона</vt:lpstr>
      <vt:lpstr>Устройство биологического нейрона</vt:lpstr>
      <vt:lpstr>  Модель нейрона  </vt:lpstr>
      <vt:lpstr>Модель нейрона</vt:lpstr>
      <vt:lpstr>Модель нейрона</vt:lpstr>
      <vt:lpstr>Модель нейрона</vt:lpstr>
      <vt:lpstr>Вопросы?</vt:lpstr>
      <vt:lpstr>Простейшие нейроны</vt:lpstr>
      <vt:lpstr>Операция «НЕ»</vt:lpstr>
      <vt:lpstr>Операция «НЕ»</vt:lpstr>
      <vt:lpstr>Операция «И»</vt:lpstr>
      <vt:lpstr>Операция «И»</vt:lpstr>
      <vt:lpstr>Функция активации</vt:lpstr>
      <vt:lpstr>Линейная функция активации</vt:lpstr>
      <vt:lpstr>Функция Хевисайда</vt:lpstr>
      <vt:lpstr>Функция Сигмоида</vt:lpstr>
      <vt:lpstr>Другие функции активации</vt:lpstr>
      <vt:lpstr>Нейронная сеть</vt:lpstr>
      <vt:lpstr>Нейронная сеть</vt:lpstr>
      <vt:lpstr>Универсальная теорема аппроксимации</vt:lpstr>
      <vt:lpstr>Аппроксимируем функцию</vt:lpstr>
      <vt:lpstr>Аппроксимируем функцию</vt:lpstr>
      <vt:lpstr>Аппроксимируем функцию</vt:lpstr>
      <vt:lpstr>Аппроксимируем функцию</vt:lpstr>
      <vt:lpstr>Аппроксимируем функцию</vt:lpstr>
      <vt:lpstr>Функция ошибки</vt:lpstr>
      <vt:lpstr>Метрики расстояния</vt:lpstr>
      <vt:lpstr>Сходство</vt:lpstr>
      <vt:lpstr>Метрики сходства</vt:lpstr>
      <vt:lpstr>Метрики расстояния</vt:lpstr>
      <vt:lpstr>Манхеттенское и Евклидово расстояние</vt:lpstr>
      <vt:lpstr>Метрики расстояния</vt:lpstr>
      <vt:lpstr>Метрики расстояния</vt:lpstr>
      <vt:lpstr>MSE &amp; CrossEntropy</vt:lpstr>
      <vt:lpstr>Обучение нейронной сети</vt:lpstr>
      <vt:lpstr>Процесс обучения сети</vt:lpstr>
      <vt:lpstr>Градиентный спуск</vt:lpstr>
      <vt:lpstr>Обучение нейросети</vt:lpstr>
      <vt:lpstr>Нейрон j</vt:lpstr>
      <vt:lpstr>Нейрон j</vt:lpstr>
      <vt:lpstr>Нейрон j</vt:lpstr>
      <vt:lpstr>Нейрон j</vt:lpstr>
      <vt:lpstr>Математика BackProp  шаг коррекции</vt:lpstr>
      <vt:lpstr>Математика BackProp  обратный шаг</vt:lpstr>
      <vt:lpstr>Обратное распространение ошибки</vt:lpstr>
      <vt:lpstr>Фреймворки для построения сетей</vt:lpstr>
      <vt:lpstr>Виды нейронных сетей</vt:lpstr>
      <vt:lpstr>Полносвязные сети</vt:lpstr>
      <vt:lpstr>Сверточные сети</vt:lpstr>
      <vt:lpstr>Рекуррентные сети</vt:lpstr>
      <vt:lpstr>Generative adversarial networks</vt:lpstr>
      <vt:lpstr>Transformers networks</vt:lpstr>
      <vt:lpstr>Практика</vt:lpstr>
      <vt:lpstr>Практика</vt:lpstr>
      <vt:lpstr>Вопросы?</vt:lpstr>
      <vt:lpstr>Рефлексия</vt:lpstr>
      <vt:lpstr>Заполните, пожалуйста, опрос о занятии по ссылке в чате</vt:lpstr>
      <vt:lpstr>Приходите на следующие вебинары 28.02 – Фреймворк для построения сетей PyTorch, часть 1.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195</cp:revision>
  <dcterms:created xsi:type="dcterms:W3CDTF">2023-10-10T14:19:39Z</dcterms:created>
  <dcterms:modified xsi:type="dcterms:W3CDTF">2024-02-25T13:50:36Z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